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erriweather Light"/>
      <p:regular r:id="rId7"/>
      <p:bold r:id="rId8"/>
      <p:italic r:id="rId9"/>
      <p:boldItalic r:id="rId10"/>
    </p:embeddedFont>
    <p:embeddedFont>
      <p:font typeface="Arimo"/>
      <p:regular r:id="rId11"/>
      <p:bold r:id="rId12"/>
      <p:italic r:id="rId13"/>
      <p:boldItalic r:id="rId14"/>
    </p:embeddedFont>
    <p:embeddedFont>
      <p:font typeface="Merriweather"/>
      <p:regular r:id="rId15"/>
      <p:bold r:id="rId16"/>
      <p:italic r:id="rId17"/>
      <p:boldItalic r:id="rId18"/>
    </p:embeddedFont>
    <p:embeddedFont>
      <p:font typeface="Open Sans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bold.fntdata"/><Relationship Id="rId11" Type="http://schemas.openxmlformats.org/officeDocument/2006/relationships/font" Target="fonts/Arimo-regular.fntdata"/><Relationship Id="rId22" Type="http://schemas.openxmlformats.org/officeDocument/2006/relationships/font" Target="fonts/OpenSans-boldItalic.fntdata"/><Relationship Id="rId10" Type="http://schemas.openxmlformats.org/officeDocument/2006/relationships/font" Target="fonts/MerriweatherLight-boldItalic.fntdata"/><Relationship Id="rId21" Type="http://schemas.openxmlformats.org/officeDocument/2006/relationships/font" Target="fonts/OpenSans-italic.fntdata"/><Relationship Id="rId13" Type="http://schemas.openxmlformats.org/officeDocument/2006/relationships/font" Target="fonts/Arimo-italic.fntdata"/><Relationship Id="rId12" Type="http://schemas.openxmlformats.org/officeDocument/2006/relationships/font" Target="fonts/Arim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erriweatherLight-italic.fntdata"/><Relationship Id="rId15" Type="http://schemas.openxmlformats.org/officeDocument/2006/relationships/font" Target="fonts/Merriweather-regular.fntdata"/><Relationship Id="rId14" Type="http://schemas.openxmlformats.org/officeDocument/2006/relationships/font" Target="fonts/Arimo-boldItalic.fntdata"/><Relationship Id="rId17" Type="http://schemas.openxmlformats.org/officeDocument/2006/relationships/font" Target="fonts/Merriweather-italic.fntdata"/><Relationship Id="rId16" Type="http://schemas.openxmlformats.org/officeDocument/2006/relationships/font" Target="fonts/Merriweather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-regular.fntdata"/><Relationship Id="rId6" Type="http://schemas.openxmlformats.org/officeDocument/2006/relationships/slide" Target="slides/slide1.xml"/><Relationship Id="rId18" Type="http://schemas.openxmlformats.org/officeDocument/2006/relationships/font" Target="fonts/Merriweather-boldItalic.fntdata"/><Relationship Id="rId7" Type="http://schemas.openxmlformats.org/officeDocument/2006/relationships/font" Target="fonts/MerriweatherLight-regular.fntdata"/><Relationship Id="rId8" Type="http://schemas.openxmlformats.org/officeDocument/2006/relationships/font" Target="fonts/MerriweatherLigh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3096900" cy="10692000"/>
          </a:xfrm>
          <a:prstGeom prst="rect">
            <a:avLst/>
          </a:prstGeom>
          <a:solidFill>
            <a:srgbClr val="8D0D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3636900" y="463800"/>
            <a:ext cx="3406200" cy="9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8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María</a:t>
            </a:r>
            <a:endParaRPr b="1" sz="28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solidFill>
                  <a:srgbClr val="25282D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Aroa López</a:t>
            </a:r>
            <a:endParaRPr sz="2800">
              <a:solidFill>
                <a:srgbClr val="25282D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3636900" y="4634600"/>
            <a:ext cx="3383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Cocinero</a:t>
            </a:r>
            <a:endParaRPr sz="10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636900" y="2610000"/>
            <a:ext cx="33831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Cocinera con más de 5 años de experiencia en restaurantes de alta cocina y gastronomía tradicional. Apasionada por la innovación culinaria, la presentación creativa de platos y el uso de ingredientes frescos y de calidad. Acostumbrada a trabajar en entornos dinámicos, manteniendo altos estándares de higiene y eficiencia.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636900" y="1467450"/>
            <a:ext cx="1908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666666"/>
                </a:solidFill>
                <a:latin typeface="Merriweather"/>
                <a:ea typeface="Merriweather"/>
                <a:cs typeface="Merriweather"/>
                <a:sym typeface="Merriweather"/>
              </a:rPr>
              <a:t>Cocinera</a:t>
            </a:r>
            <a:endParaRPr sz="1600">
              <a:solidFill>
                <a:srgbClr val="666666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3636900" y="2178450"/>
            <a:ext cx="31680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PERFIL PROFESIONAL</a:t>
            </a:r>
            <a:endParaRPr sz="15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540000" y="2178000"/>
            <a:ext cx="20169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CONTACTO</a:t>
            </a:r>
            <a:endParaRPr sz="15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540000" y="2610675"/>
            <a:ext cx="20169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T: </a:t>
            </a:r>
            <a:r>
              <a:rPr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+34 123 456 789</a:t>
            </a:r>
            <a:endParaRPr sz="10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E:</a:t>
            </a:r>
            <a:r>
              <a:rPr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email@email.com</a:t>
            </a:r>
            <a:endParaRPr sz="10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D:</a:t>
            </a:r>
            <a:r>
              <a:rPr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Ciudad, CP 00000</a:t>
            </a:r>
            <a:endParaRPr sz="10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L:</a:t>
            </a:r>
            <a:r>
              <a:rPr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linkedin.com/in/mariaaroa</a:t>
            </a:r>
            <a:endParaRPr sz="10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636900" y="4194000"/>
            <a:ext cx="3146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25282D"/>
                </a:solidFill>
                <a:latin typeface="Merriweather"/>
                <a:ea typeface="Merriweather"/>
                <a:cs typeface="Merriweather"/>
                <a:sym typeface="Merriweather"/>
              </a:rPr>
              <a:t>EXPERIENCIA</a:t>
            </a:r>
            <a:endParaRPr sz="1500">
              <a:solidFill>
                <a:srgbClr val="25282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540000" y="4194000"/>
            <a:ext cx="20169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FORMACIÓN</a:t>
            </a:r>
            <a:endParaRPr sz="15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540000" y="6732000"/>
            <a:ext cx="1776900" cy="2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HABILIDADES</a:t>
            </a:r>
            <a:endParaRPr sz="15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540000" y="7200000"/>
            <a:ext cx="2016900" cy="21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Profesionales</a:t>
            </a:r>
            <a:endParaRPr b="1" sz="10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Dominio de técnicas culinarias avanzadas.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Gestión eficiente del tiempo en cocina.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Conocimiento de normativas de higiene y seguridad alimentaria.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Trabajo en equipo.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Comunicación efectiva.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Creatividad en la presentación de platos.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Adaptabilidad a distintos tipos de cocina y ritmos de trabajo.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540000" y="9517400"/>
            <a:ext cx="20169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Idiomas</a:t>
            </a:r>
            <a:endParaRPr b="1" sz="10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165149" lvl="0" marL="161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Español: Nativo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165149" lvl="0" marL="161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Inglés: Intermedio (B1)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67" name="Google Shape;67;p13" title="Leonardo_Kino_XL_Haz_la_imagen_de_perfil_para_un_currculum_de_1.jpg"/>
          <p:cNvPicPr preferRelativeResize="0"/>
          <p:nvPr/>
        </p:nvPicPr>
        <p:blipFill rotWithShape="1">
          <a:blip r:embed="rId3">
            <a:alphaModFix/>
          </a:blip>
          <a:srcRect b="16082" l="0" r="0" t="16088"/>
          <a:stretch/>
        </p:blipFill>
        <p:spPr>
          <a:xfrm>
            <a:off x="540000" y="540000"/>
            <a:ext cx="2016900" cy="13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3636900" y="4824450"/>
            <a:ext cx="3383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Restaurante El Mirador | Madrid, España | 2021 - Actualidad</a:t>
            </a:r>
            <a:endParaRPr sz="9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636900" y="5092400"/>
            <a:ext cx="3383100" cy="13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Responsable de la preparación de platos en la partida de carnes y pescados.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Coordinación con el equipo de cocina para garantizar un servicio fluido.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Supervisión de la correcta conservación de los alimentos y cumplimiento de normativas sanitarias.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Desarrollo de nuevas recetas en colaboración con el chef ejecutivo.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3636900" y="6655000"/>
            <a:ext cx="3383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Ayudante de cocina</a:t>
            </a:r>
            <a:endParaRPr sz="10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3636900" y="6844850"/>
            <a:ext cx="3383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Restaurante La Terraza | Barcelona, España | 2018 - 2021</a:t>
            </a:r>
            <a:endParaRPr sz="9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3636900" y="7112800"/>
            <a:ext cx="3383100" cy="8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Apoyo en la elaboración de platos en diferentes partidas.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Gestión de mise en place y organización de ingredientes.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Mantenimiento de la limpieza y orden en la cocina.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Aprendizaje de técnicas avanzadas de cocina bajo la supervisión del chef.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3636900" y="8206000"/>
            <a:ext cx="3383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Practicante de cocina</a:t>
            </a:r>
            <a:endParaRPr sz="10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3636900" y="8395850"/>
            <a:ext cx="3383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25282D"/>
                </a:solidFill>
                <a:latin typeface="Arimo"/>
                <a:ea typeface="Arimo"/>
                <a:cs typeface="Arimo"/>
                <a:sym typeface="Arimo"/>
              </a:rPr>
              <a:t>Hotel Gourmet | Valencia, España | 2017 - 2018</a:t>
            </a:r>
            <a:endParaRPr sz="900">
              <a:solidFill>
                <a:srgbClr val="25282D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3636900" y="8663800"/>
            <a:ext cx="33831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Aprendizaje de técnicas básicas de cocina y manipulación de alimentos.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Preparación de ingredientes y asistencia en la mise en place.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Apoyo en la elaboración de platos bajo la dirección del chef.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mo"/>
              <a:buChar char="●"/>
            </a:pPr>
            <a:r>
              <a:rPr lang="es" sz="900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Mantenimiento de la limpieza y cumplimiento de normas de seguridad alimentaria.</a:t>
            </a:r>
            <a:endParaRPr sz="900">
              <a:solidFill>
                <a:srgbClr val="6666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6" name="Google Shape;76;p13"/>
          <p:cNvSpPr/>
          <p:nvPr/>
        </p:nvSpPr>
        <p:spPr>
          <a:xfrm>
            <a:off x="3636900" y="1890000"/>
            <a:ext cx="3383100" cy="18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" name="Google Shape;77;p13"/>
          <p:cNvSpPr/>
          <p:nvPr/>
        </p:nvSpPr>
        <p:spPr>
          <a:xfrm>
            <a:off x="3636900" y="3865025"/>
            <a:ext cx="3383100" cy="18000"/>
          </a:xfrm>
          <a:prstGeom prst="rect">
            <a:avLst/>
          </a:prstGeom>
          <a:solidFill>
            <a:srgbClr val="2528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8" name="Google Shape;78;p13"/>
          <p:cNvSpPr/>
          <p:nvPr/>
        </p:nvSpPr>
        <p:spPr>
          <a:xfrm>
            <a:off x="540000" y="3865025"/>
            <a:ext cx="2016900" cy="1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9" name="Google Shape;79;p13"/>
          <p:cNvSpPr/>
          <p:nvPr/>
        </p:nvSpPr>
        <p:spPr>
          <a:xfrm>
            <a:off x="540000" y="6390000"/>
            <a:ext cx="2016900" cy="1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540000" y="4634600"/>
            <a:ext cx="2016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Diploma en Alta Cocina</a:t>
            </a:r>
            <a:endParaRPr b="1" sz="10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540000" y="4824450"/>
            <a:ext cx="2016900" cy="2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Basque Culinary Center</a:t>
            </a:r>
            <a:b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</a:b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2017 - 2018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540000" y="5362050"/>
            <a:ext cx="20169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Curso de Cocina Tradicional y Creativa</a:t>
            </a:r>
            <a:endParaRPr b="1" sz="10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540000" y="5747500"/>
            <a:ext cx="2016900" cy="2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Escuela de Hostelería de Sevilla</a:t>
            </a:r>
            <a:b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</a:br>
            <a:r>
              <a:rPr lang="es" sz="9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2016 - 2017</a:t>
            </a:r>
            <a:endParaRPr sz="90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