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Arimo SemiBold"/>
      <p:regular r:id="rId7"/>
      <p:bold r:id="rId8"/>
      <p:italic r:id="rId9"/>
      <p:boldItalic r:id="rId10"/>
    </p:embeddedFont>
    <p:embeddedFont>
      <p:font typeface="Arimo"/>
      <p:regular r:id="rId11"/>
      <p:bold r:id="rId12"/>
      <p:italic r:id="rId13"/>
      <p:boldItalic r:id="rId14"/>
    </p:embeddedFont>
    <p:embeddedFont>
      <p:font typeface="Montserrat Medium"/>
      <p:regular r:id="rId15"/>
      <p:bold r:id="rId16"/>
      <p:italic r:id="rId17"/>
      <p:boldItalic r:id="rId18"/>
    </p:embeddedFont>
    <p:embeddedFont>
      <p:font typeface="Arimo Medium"/>
      <p:regular r:id="rId19"/>
      <p:bold r:id="rId20"/>
      <p:italic r:id="rId21"/>
      <p:boldItalic r:id="rId22"/>
    </p:embeddedFont>
    <p:embeddedFont>
      <p:font typeface="Open Sans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rimoMedium-bold.fntdata"/><Relationship Id="rId22" Type="http://schemas.openxmlformats.org/officeDocument/2006/relationships/font" Target="fonts/ArimoMedium-boldItalic.fntdata"/><Relationship Id="rId21" Type="http://schemas.openxmlformats.org/officeDocument/2006/relationships/font" Target="fonts/ArimoMedium-italic.fntdata"/><Relationship Id="rId24" Type="http://schemas.openxmlformats.org/officeDocument/2006/relationships/font" Target="fonts/OpenSans-bold.fntdata"/><Relationship Id="rId23" Type="http://schemas.openxmlformats.org/officeDocument/2006/relationships/font" Target="fonts/OpenSans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ArimoSemiBold-italic.fntdata"/><Relationship Id="rId26" Type="http://schemas.openxmlformats.org/officeDocument/2006/relationships/font" Target="fonts/OpenSans-boldItalic.fntdata"/><Relationship Id="rId25" Type="http://schemas.openxmlformats.org/officeDocument/2006/relationships/font" Target="fonts/OpenSans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rimoSemiBold-regular.fntdata"/><Relationship Id="rId8" Type="http://schemas.openxmlformats.org/officeDocument/2006/relationships/font" Target="fonts/ArimoSemiBold-bold.fntdata"/><Relationship Id="rId11" Type="http://schemas.openxmlformats.org/officeDocument/2006/relationships/font" Target="fonts/Arimo-regular.fntdata"/><Relationship Id="rId10" Type="http://schemas.openxmlformats.org/officeDocument/2006/relationships/font" Target="fonts/ArimoSemiBold-boldItalic.fntdata"/><Relationship Id="rId13" Type="http://schemas.openxmlformats.org/officeDocument/2006/relationships/font" Target="fonts/Arimo-italic.fntdata"/><Relationship Id="rId12" Type="http://schemas.openxmlformats.org/officeDocument/2006/relationships/font" Target="fonts/Arimo-bold.fntdata"/><Relationship Id="rId15" Type="http://schemas.openxmlformats.org/officeDocument/2006/relationships/font" Target="fonts/MontserratMedium-regular.fntdata"/><Relationship Id="rId14" Type="http://schemas.openxmlformats.org/officeDocument/2006/relationships/font" Target="fonts/Arimo-boldItalic.fntdata"/><Relationship Id="rId17" Type="http://schemas.openxmlformats.org/officeDocument/2006/relationships/font" Target="fonts/MontserratMedium-italic.fntdata"/><Relationship Id="rId16" Type="http://schemas.openxmlformats.org/officeDocument/2006/relationships/font" Target="fonts/MontserratMedium-bold.fntdata"/><Relationship Id="rId19" Type="http://schemas.openxmlformats.org/officeDocument/2006/relationships/font" Target="fonts/ArimoMedium-regular.fntdata"/><Relationship Id="rId18" Type="http://schemas.openxmlformats.org/officeDocument/2006/relationships/font" Target="fonts/MontserratMedium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3060000" y="8740175"/>
            <a:ext cx="4230000" cy="1681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2528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725400" y="525"/>
            <a:ext cx="1609200" cy="10692000"/>
          </a:xfrm>
          <a:prstGeom prst="rect">
            <a:avLst/>
          </a:prstGeom>
          <a:solidFill>
            <a:srgbClr val="F9BC2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3060000" y="3064775"/>
            <a:ext cx="4230000" cy="54054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2528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270000" y="3064775"/>
            <a:ext cx="2520000" cy="7357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2528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3060000" y="270000"/>
            <a:ext cx="4230000" cy="2520000"/>
          </a:xfrm>
          <a:prstGeom prst="rect">
            <a:avLst/>
          </a:prstGeom>
          <a:solidFill>
            <a:srgbClr val="25282D"/>
          </a:solidFill>
          <a:ln cap="flat" cmpd="sng" w="9525">
            <a:solidFill>
              <a:srgbClr val="2528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270000" y="3063663"/>
            <a:ext cx="2520000" cy="14775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3330000" y="621100"/>
            <a:ext cx="37248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>
                <a:solidFill>
                  <a:srgbClr val="F3F3F3"/>
                </a:solidFill>
                <a:latin typeface="Arimo SemiBold"/>
                <a:ea typeface="Arimo SemiBold"/>
                <a:cs typeface="Arimo SemiBold"/>
                <a:sym typeface="Arimo SemiBold"/>
              </a:rPr>
              <a:t>IKER ARAMBURU KIAL</a:t>
            </a:r>
            <a:endParaRPr sz="2500">
              <a:solidFill>
                <a:srgbClr val="F3F3F3"/>
              </a:solidFill>
              <a:latin typeface="Arimo SemiBold"/>
              <a:ea typeface="Arimo SemiBold"/>
              <a:cs typeface="Arimo SemiBold"/>
              <a:sym typeface="Arimo SemiBold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3330000" y="3686547"/>
            <a:ext cx="369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latin typeface="Arimo"/>
                <a:ea typeface="Arimo"/>
                <a:cs typeface="Arimo"/>
                <a:sym typeface="Arimo"/>
              </a:rPr>
              <a:t>Desarrollador Full Stack Senior</a:t>
            </a:r>
            <a:endParaRPr sz="10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330000" y="1629925"/>
            <a:ext cx="3724800" cy="8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3F3F3"/>
                </a:solidFill>
                <a:latin typeface="Arimo"/>
                <a:ea typeface="Arimo"/>
                <a:cs typeface="Arimo"/>
                <a:sym typeface="Arimo"/>
              </a:rPr>
              <a:t>Desarrollador Full Stack con más de 5 años de experiencia en el diseño, desarrollo e implementación de aplicaciones web escalables. Dominio de tecnologías modernas tanto en frontend como en backend, con sólidos conocimientos en computación en la nube y metodologías DevOps. Busco aportar mi experiencia y habilidades en un equipo innovador.</a:t>
            </a:r>
            <a:endParaRPr sz="900">
              <a:solidFill>
                <a:srgbClr val="F3F3F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3330000" y="1049563"/>
            <a:ext cx="2523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3F3F3"/>
                </a:solidFill>
                <a:latin typeface="Arimo"/>
                <a:ea typeface="Arimo"/>
                <a:cs typeface="Arimo"/>
                <a:sym typeface="Arimo"/>
              </a:rPr>
              <a:t>Desarrollador Full Stack</a:t>
            </a:r>
            <a:endParaRPr>
              <a:solidFill>
                <a:srgbClr val="F3F3F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3330000" y="3300573"/>
            <a:ext cx="13431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latin typeface="Arimo Medium"/>
                <a:ea typeface="Arimo Medium"/>
                <a:cs typeface="Arimo Medium"/>
                <a:sym typeface="Arimo Medium"/>
              </a:rPr>
              <a:t>EXPERIENCIA</a:t>
            </a:r>
            <a:endParaRPr sz="1500">
              <a:latin typeface="Arimo Medium"/>
              <a:ea typeface="Arimo Medium"/>
              <a:cs typeface="Arimo Medium"/>
              <a:sym typeface="Arimo Medium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3330000" y="3885418"/>
            <a:ext cx="3690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ABC Tech Solutions |  2021 - Actualidad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3330000" y="4183948"/>
            <a:ext cx="36900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87550" lvl="0" marL="46080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Desarrollo e implementación de aplicaciones web basadas en microservicios con React.js, Node.js y AWS.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87550" lvl="0" marL="46080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Liderazgo de un equipo de 5 desarrolladores en el diseño de APIs REST y servicios GraphQL.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87550" lvl="0" marL="46080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Optimización del rendimiento de las aplicaciones, logrando una mejora del 30% mediante optimización de código y bases de datos.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87550" lvl="0" marL="46080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Integración de pipelines CI/CD, reduciendo los tiempos de despliegue en un 40%.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87550" lvl="0" marL="46080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Colaboración con diseñadores UX/UI para mejorar la experiencia del usuario.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540000" y="5222325"/>
            <a:ext cx="19104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latin typeface="Arimo"/>
                <a:ea typeface="Arimo"/>
                <a:cs typeface="Arimo"/>
                <a:sym typeface="Arimo"/>
              </a:rPr>
              <a:t>G. en Ingeniería Informática</a:t>
            </a:r>
            <a:endParaRPr sz="10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540000" y="4781725"/>
            <a:ext cx="17769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latin typeface="Arimo Medium"/>
                <a:ea typeface="Arimo Medium"/>
                <a:cs typeface="Arimo Medium"/>
                <a:sym typeface="Arimo Medium"/>
              </a:rPr>
              <a:t>FORMACIÓN</a:t>
            </a:r>
            <a:endParaRPr sz="1500">
              <a:latin typeface="Arimo Medium"/>
              <a:ea typeface="Arimo Medium"/>
              <a:cs typeface="Arimo Medium"/>
              <a:sym typeface="Arimo Medium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3330000" y="8959766"/>
            <a:ext cx="15525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latin typeface="Arimo Medium"/>
                <a:ea typeface="Arimo Medium"/>
                <a:cs typeface="Arimo Medium"/>
                <a:sym typeface="Arimo Medium"/>
              </a:rPr>
              <a:t>REFERENCIAS</a:t>
            </a:r>
            <a:endParaRPr sz="1500">
              <a:latin typeface="Arimo Medium"/>
              <a:ea typeface="Arimo Medium"/>
              <a:cs typeface="Arimo Medium"/>
              <a:sym typeface="Arimo Medium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767269" y="3322612"/>
            <a:ext cx="1566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+34 XXX XXX XX</a:t>
            </a:r>
            <a:endParaRPr sz="9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1" name="Google Shape;71;p13"/>
          <p:cNvSpPr/>
          <p:nvPr/>
        </p:nvSpPr>
        <p:spPr>
          <a:xfrm>
            <a:off x="540369" y="3327078"/>
            <a:ext cx="128843" cy="129668"/>
          </a:xfrm>
          <a:custGeom>
            <a:rect b="b" l="l" r="r" t="t"/>
            <a:pathLst>
              <a:path extrusionOk="0" fill="none" h="5870" w="5832">
                <a:moveTo>
                  <a:pt x="5832" y="4383"/>
                </a:moveTo>
                <a:lnTo>
                  <a:pt x="5832" y="5260"/>
                </a:lnTo>
                <a:lnTo>
                  <a:pt x="5832" y="5260"/>
                </a:lnTo>
                <a:lnTo>
                  <a:pt x="5832" y="5374"/>
                </a:lnTo>
                <a:lnTo>
                  <a:pt x="5794" y="5488"/>
                </a:lnTo>
                <a:lnTo>
                  <a:pt x="5679" y="5679"/>
                </a:lnTo>
                <a:lnTo>
                  <a:pt x="5489" y="5793"/>
                </a:lnTo>
                <a:lnTo>
                  <a:pt x="5375" y="5831"/>
                </a:lnTo>
                <a:lnTo>
                  <a:pt x="5260" y="5870"/>
                </a:lnTo>
                <a:lnTo>
                  <a:pt x="5260" y="5870"/>
                </a:lnTo>
                <a:lnTo>
                  <a:pt x="5222" y="5831"/>
                </a:lnTo>
                <a:lnTo>
                  <a:pt x="5222" y="5831"/>
                </a:lnTo>
                <a:lnTo>
                  <a:pt x="4536" y="5717"/>
                </a:lnTo>
                <a:lnTo>
                  <a:pt x="3888" y="5565"/>
                </a:lnTo>
                <a:lnTo>
                  <a:pt x="3240" y="5298"/>
                </a:lnTo>
                <a:lnTo>
                  <a:pt x="2669" y="4955"/>
                </a:lnTo>
                <a:lnTo>
                  <a:pt x="2669" y="4955"/>
                </a:lnTo>
                <a:lnTo>
                  <a:pt x="2135" y="4574"/>
                </a:lnTo>
                <a:lnTo>
                  <a:pt x="1678" y="4155"/>
                </a:lnTo>
                <a:lnTo>
                  <a:pt x="1259" y="3697"/>
                </a:lnTo>
                <a:lnTo>
                  <a:pt x="878" y="3164"/>
                </a:lnTo>
                <a:lnTo>
                  <a:pt x="878" y="3164"/>
                </a:lnTo>
                <a:lnTo>
                  <a:pt x="573" y="2592"/>
                </a:lnTo>
                <a:lnTo>
                  <a:pt x="306" y="1944"/>
                </a:lnTo>
                <a:lnTo>
                  <a:pt x="115" y="1296"/>
                </a:lnTo>
                <a:lnTo>
                  <a:pt x="1" y="610"/>
                </a:lnTo>
                <a:lnTo>
                  <a:pt x="1" y="610"/>
                </a:lnTo>
                <a:lnTo>
                  <a:pt x="1" y="496"/>
                </a:lnTo>
                <a:lnTo>
                  <a:pt x="1" y="382"/>
                </a:lnTo>
                <a:lnTo>
                  <a:pt x="115" y="191"/>
                </a:lnTo>
                <a:lnTo>
                  <a:pt x="306" y="39"/>
                </a:lnTo>
                <a:lnTo>
                  <a:pt x="420" y="1"/>
                </a:lnTo>
                <a:lnTo>
                  <a:pt x="535" y="1"/>
                </a:lnTo>
                <a:lnTo>
                  <a:pt x="535" y="1"/>
                </a:lnTo>
                <a:lnTo>
                  <a:pt x="573" y="1"/>
                </a:lnTo>
                <a:lnTo>
                  <a:pt x="1449" y="1"/>
                </a:lnTo>
                <a:lnTo>
                  <a:pt x="1449" y="1"/>
                </a:lnTo>
                <a:lnTo>
                  <a:pt x="1678" y="39"/>
                </a:lnTo>
                <a:lnTo>
                  <a:pt x="1868" y="115"/>
                </a:lnTo>
                <a:lnTo>
                  <a:pt x="1983" y="305"/>
                </a:lnTo>
                <a:lnTo>
                  <a:pt x="2059" y="496"/>
                </a:lnTo>
                <a:lnTo>
                  <a:pt x="2059" y="496"/>
                </a:lnTo>
                <a:lnTo>
                  <a:pt x="2135" y="915"/>
                </a:lnTo>
                <a:lnTo>
                  <a:pt x="2249" y="1334"/>
                </a:lnTo>
                <a:lnTo>
                  <a:pt x="2249" y="1334"/>
                </a:lnTo>
                <a:lnTo>
                  <a:pt x="2288" y="1487"/>
                </a:lnTo>
                <a:lnTo>
                  <a:pt x="2288" y="1677"/>
                </a:lnTo>
                <a:lnTo>
                  <a:pt x="2211" y="1792"/>
                </a:lnTo>
                <a:lnTo>
                  <a:pt x="2135" y="1944"/>
                </a:lnTo>
                <a:lnTo>
                  <a:pt x="1754" y="2325"/>
                </a:lnTo>
                <a:lnTo>
                  <a:pt x="1754" y="2325"/>
                </a:lnTo>
                <a:lnTo>
                  <a:pt x="2097" y="2859"/>
                </a:lnTo>
                <a:lnTo>
                  <a:pt x="2516" y="3316"/>
                </a:lnTo>
                <a:lnTo>
                  <a:pt x="2974" y="3735"/>
                </a:lnTo>
                <a:lnTo>
                  <a:pt x="3507" y="4078"/>
                </a:lnTo>
                <a:lnTo>
                  <a:pt x="3888" y="3697"/>
                </a:lnTo>
                <a:lnTo>
                  <a:pt x="3888" y="3697"/>
                </a:lnTo>
                <a:lnTo>
                  <a:pt x="4041" y="3621"/>
                </a:lnTo>
                <a:lnTo>
                  <a:pt x="4193" y="3545"/>
                </a:lnTo>
                <a:lnTo>
                  <a:pt x="4346" y="3545"/>
                </a:lnTo>
                <a:lnTo>
                  <a:pt x="4498" y="3583"/>
                </a:lnTo>
                <a:lnTo>
                  <a:pt x="4498" y="3583"/>
                </a:lnTo>
                <a:lnTo>
                  <a:pt x="4917" y="3697"/>
                </a:lnTo>
                <a:lnTo>
                  <a:pt x="5336" y="3774"/>
                </a:lnTo>
                <a:lnTo>
                  <a:pt x="5336" y="3774"/>
                </a:lnTo>
                <a:lnTo>
                  <a:pt x="5527" y="3850"/>
                </a:lnTo>
                <a:lnTo>
                  <a:pt x="5718" y="3964"/>
                </a:lnTo>
                <a:lnTo>
                  <a:pt x="5794" y="4155"/>
                </a:lnTo>
                <a:lnTo>
                  <a:pt x="5832" y="4383"/>
                </a:lnTo>
                <a:lnTo>
                  <a:pt x="5832" y="4383"/>
                </a:lnTo>
                <a:close/>
              </a:path>
            </a:pathLst>
          </a:custGeom>
          <a:noFill/>
          <a:ln cap="rnd" cmpd="sng" w="9525">
            <a:solidFill>
              <a:srgbClr val="F9BC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</p:txBody>
      </p:sp>
      <p:grpSp>
        <p:nvGrpSpPr>
          <p:cNvPr id="72" name="Google Shape;72;p13"/>
          <p:cNvGrpSpPr/>
          <p:nvPr/>
        </p:nvGrpSpPr>
        <p:grpSpPr>
          <a:xfrm>
            <a:off x="547279" y="3600864"/>
            <a:ext cx="137182" cy="108000"/>
            <a:chOff x="2156000" y="3003250"/>
            <a:chExt cx="146750" cy="117200"/>
          </a:xfrm>
        </p:grpSpPr>
        <p:sp>
          <p:nvSpPr>
            <p:cNvPr id="73" name="Google Shape;73;p13"/>
            <p:cNvSpPr/>
            <p:nvPr/>
          </p:nvSpPr>
          <p:spPr>
            <a:xfrm>
              <a:off x="2156000" y="3003250"/>
              <a:ext cx="146750" cy="117200"/>
            </a:xfrm>
            <a:custGeom>
              <a:rect b="b" l="l" r="r" t="t"/>
              <a:pathLst>
                <a:path extrusionOk="0" fill="none" h="4688" w="5870">
                  <a:moveTo>
                    <a:pt x="572" y="0"/>
                  </a:moveTo>
                  <a:lnTo>
                    <a:pt x="5298" y="0"/>
                  </a:lnTo>
                  <a:lnTo>
                    <a:pt x="5298" y="0"/>
                  </a:lnTo>
                  <a:lnTo>
                    <a:pt x="5412" y="0"/>
                  </a:lnTo>
                  <a:lnTo>
                    <a:pt x="5527" y="38"/>
                  </a:lnTo>
                  <a:lnTo>
                    <a:pt x="5717" y="153"/>
                  </a:lnTo>
                  <a:lnTo>
                    <a:pt x="5832" y="343"/>
                  </a:lnTo>
                  <a:lnTo>
                    <a:pt x="5870" y="458"/>
                  </a:lnTo>
                  <a:lnTo>
                    <a:pt x="5870" y="572"/>
                  </a:lnTo>
                  <a:lnTo>
                    <a:pt x="5870" y="4116"/>
                  </a:lnTo>
                  <a:lnTo>
                    <a:pt x="5870" y="4116"/>
                  </a:lnTo>
                  <a:lnTo>
                    <a:pt x="5870" y="4231"/>
                  </a:lnTo>
                  <a:lnTo>
                    <a:pt x="5832" y="4345"/>
                  </a:lnTo>
                  <a:lnTo>
                    <a:pt x="5717" y="4535"/>
                  </a:lnTo>
                  <a:lnTo>
                    <a:pt x="5527" y="4650"/>
                  </a:lnTo>
                  <a:lnTo>
                    <a:pt x="5412" y="4688"/>
                  </a:lnTo>
                  <a:lnTo>
                    <a:pt x="5298" y="4688"/>
                  </a:lnTo>
                  <a:lnTo>
                    <a:pt x="572" y="4688"/>
                  </a:lnTo>
                  <a:lnTo>
                    <a:pt x="572" y="4688"/>
                  </a:lnTo>
                  <a:lnTo>
                    <a:pt x="458" y="4688"/>
                  </a:lnTo>
                  <a:lnTo>
                    <a:pt x="344" y="4650"/>
                  </a:lnTo>
                  <a:lnTo>
                    <a:pt x="153" y="4535"/>
                  </a:lnTo>
                  <a:lnTo>
                    <a:pt x="39" y="4345"/>
                  </a:lnTo>
                  <a:lnTo>
                    <a:pt x="1" y="4231"/>
                  </a:lnTo>
                  <a:lnTo>
                    <a:pt x="1" y="411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8"/>
                  </a:lnTo>
                  <a:lnTo>
                    <a:pt x="39" y="343"/>
                  </a:lnTo>
                  <a:lnTo>
                    <a:pt x="153" y="153"/>
                  </a:lnTo>
                  <a:lnTo>
                    <a:pt x="344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9525">
              <a:solidFill>
                <a:srgbClr val="F9BC2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74" name="Google Shape;74;p13"/>
            <p:cNvSpPr/>
            <p:nvPr/>
          </p:nvSpPr>
          <p:spPr>
            <a:xfrm>
              <a:off x="2156000" y="3014675"/>
              <a:ext cx="146750" cy="51475"/>
            </a:xfrm>
            <a:custGeom>
              <a:rect b="b" l="l" r="r" t="t"/>
              <a:pathLst>
                <a:path extrusionOk="0" fill="none" h="2059" w="5870">
                  <a:moveTo>
                    <a:pt x="5870" y="1"/>
                  </a:moveTo>
                  <a:lnTo>
                    <a:pt x="2935" y="2059"/>
                  </a:lnTo>
                  <a:lnTo>
                    <a:pt x="1" y="1"/>
                  </a:lnTo>
                </a:path>
              </a:pathLst>
            </a:custGeom>
            <a:noFill/>
            <a:ln cap="rnd" cmpd="sng" w="9525">
              <a:solidFill>
                <a:srgbClr val="F9BC2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000000"/>
                </a:solidFill>
              </a:endParaRPr>
            </a:p>
          </p:txBody>
        </p:sp>
      </p:grpSp>
      <p:sp>
        <p:nvSpPr>
          <p:cNvPr id="75" name="Google Shape;75;p13"/>
          <p:cNvSpPr txBox="1"/>
          <p:nvPr/>
        </p:nvSpPr>
        <p:spPr>
          <a:xfrm>
            <a:off x="774301" y="3585575"/>
            <a:ext cx="17937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iker.aramburu@activacv.com</a:t>
            </a:r>
            <a:endParaRPr sz="9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pSp>
        <p:nvGrpSpPr>
          <p:cNvPr id="76" name="Google Shape;76;p13"/>
          <p:cNvGrpSpPr/>
          <p:nvPr/>
        </p:nvGrpSpPr>
        <p:grpSpPr>
          <a:xfrm>
            <a:off x="539987" y="3848516"/>
            <a:ext cx="129602" cy="155520"/>
            <a:chOff x="2792450" y="2981325"/>
            <a:chExt cx="132450" cy="162000"/>
          </a:xfrm>
        </p:grpSpPr>
        <p:sp>
          <p:nvSpPr>
            <p:cNvPr id="77" name="Google Shape;77;p13"/>
            <p:cNvSpPr/>
            <p:nvPr/>
          </p:nvSpPr>
          <p:spPr>
            <a:xfrm>
              <a:off x="2792450" y="2981325"/>
              <a:ext cx="132450" cy="162000"/>
            </a:xfrm>
            <a:custGeom>
              <a:rect b="b" l="l" r="r" t="t"/>
              <a:pathLst>
                <a:path extrusionOk="0" fill="none" h="6480" w="5298">
                  <a:moveTo>
                    <a:pt x="5298" y="2630"/>
                  </a:moveTo>
                  <a:lnTo>
                    <a:pt x="5298" y="2630"/>
                  </a:lnTo>
                  <a:lnTo>
                    <a:pt x="5298" y="3011"/>
                  </a:lnTo>
                  <a:lnTo>
                    <a:pt x="5183" y="3393"/>
                  </a:lnTo>
                  <a:lnTo>
                    <a:pt x="5069" y="3774"/>
                  </a:lnTo>
                  <a:lnTo>
                    <a:pt x="4917" y="4117"/>
                  </a:lnTo>
                  <a:lnTo>
                    <a:pt x="4688" y="4422"/>
                  </a:lnTo>
                  <a:lnTo>
                    <a:pt x="4459" y="4765"/>
                  </a:lnTo>
                  <a:lnTo>
                    <a:pt x="4002" y="5336"/>
                  </a:lnTo>
                  <a:lnTo>
                    <a:pt x="3506" y="5794"/>
                  </a:lnTo>
                  <a:lnTo>
                    <a:pt x="3087" y="6175"/>
                  </a:lnTo>
                  <a:lnTo>
                    <a:pt x="2668" y="6479"/>
                  </a:lnTo>
                  <a:lnTo>
                    <a:pt x="2668" y="6479"/>
                  </a:lnTo>
                  <a:lnTo>
                    <a:pt x="2249" y="6175"/>
                  </a:lnTo>
                  <a:lnTo>
                    <a:pt x="1830" y="5794"/>
                  </a:lnTo>
                  <a:lnTo>
                    <a:pt x="1334" y="5336"/>
                  </a:lnTo>
                  <a:lnTo>
                    <a:pt x="839" y="4765"/>
                  </a:lnTo>
                  <a:lnTo>
                    <a:pt x="648" y="4422"/>
                  </a:lnTo>
                  <a:lnTo>
                    <a:pt x="420" y="4117"/>
                  </a:lnTo>
                  <a:lnTo>
                    <a:pt x="267" y="3774"/>
                  </a:lnTo>
                  <a:lnTo>
                    <a:pt x="115" y="3393"/>
                  </a:lnTo>
                  <a:lnTo>
                    <a:pt x="38" y="3011"/>
                  </a:lnTo>
                  <a:lnTo>
                    <a:pt x="0" y="2630"/>
                  </a:lnTo>
                  <a:lnTo>
                    <a:pt x="0" y="2630"/>
                  </a:lnTo>
                  <a:lnTo>
                    <a:pt x="38" y="2364"/>
                  </a:lnTo>
                  <a:lnTo>
                    <a:pt x="77" y="2097"/>
                  </a:lnTo>
                  <a:lnTo>
                    <a:pt x="153" y="1830"/>
                  </a:lnTo>
                  <a:lnTo>
                    <a:pt x="229" y="1601"/>
                  </a:lnTo>
                  <a:lnTo>
                    <a:pt x="343" y="1373"/>
                  </a:lnTo>
                  <a:lnTo>
                    <a:pt x="458" y="1144"/>
                  </a:lnTo>
                  <a:lnTo>
                    <a:pt x="610" y="954"/>
                  </a:lnTo>
                  <a:lnTo>
                    <a:pt x="801" y="763"/>
                  </a:lnTo>
                  <a:lnTo>
                    <a:pt x="991" y="572"/>
                  </a:lnTo>
                  <a:lnTo>
                    <a:pt x="1182" y="420"/>
                  </a:lnTo>
                  <a:lnTo>
                    <a:pt x="1410" y="306"/>
                  </a:lnTo>
                  <a:lnTo>
                    <a:pt x="1639" y="191"/>
                  </a:lnTo>
                  <a:lnTo>
                    <a:pt x="1868" y="115"/>
                  </a:lnTo>
                  <a:lnTo>
                    <a:pt x="2135" y="39"/>
                  </a:lnTo>
                  <a:lnTo>
                    <a:pt x="2401" y="1"/>
                  </a:lnTo>
                  <a:lnTo>
                    <a:pt x="2668" y="1"/>
                  </a:lnTo>
                  <a:lnTo>
                    <a:pt x="2668" y="1"/>
                  </a:lnTo>
                  <a:lnTo>
                    <a:pt x="2935" y="1"/>
                  </a:lnTo>
                  <a:lnTo>
                    <a:pt x="3202" y="39"/>
                  </a:lnTo>
                  <a:lnTo>
                    <a:pt x="3468" y="115"/>
                  </a:lnTo>
                  <a:lnTo>
                    <a:pt x="3697" y="191"/>
                  </a:lnTo>
                  <a:lnTo>
                    <a:pt x="3926" y="306"/>
                  </a:lnTo>
                  <a:lnTo>
                    <a:pt x="4154" y="420"/>
                  </a:lnTo>
                  <a:lnTo>
                    <a:pt x="4345" y="572"/>
                  </a:lnTo>
                  <a:lnTo>
                    <a:pt x="4535" y="763"/>
                  </a:lnTo>
                  <a:lnTo>
                    <a:pt x="4726" y="954"/>
                  </a:lnTo>
                  <a:lnTo>
                    <a:pt x="4878" y="1144"/>
                  </a:lnTo>
                  <a:lnTo>
                    <a:pt x="4993" y="1373"/>
                  </a:lnTo>
                  <a:lnTo>
                    <a:pt x="5107" y="1601"/>
                  </a:lnTo>
                  <a:lnTo>
                    <a:pt x="5183" y="1830"/>
                  </a:lnTo>
                  <a:lnTo>
                    <a:pt x="5260" y="2097"/>
                  </a:lnTo>
                  <a:lnTo>
                    <a:pt x="5298" y="2364"/>
                  </a:lnTo>
                  <a:lnTo>
                    <a:pt x="5298" y="2630"/>
                  </a:lnTo>
                  <a:lnTo>
                    <a:pt x="5298" y="2630"/>
                  </a:lnTo>
                  <a:close/>
                </a:path>
              </a:pathLst>
            </a:custGeom>
            <a:noFill/>
            <a:ln cap="rnd" cmpd="sng" w="9525">
              <a:solidFill>
                <a:srgbClr val="F9BC2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78" name="Google Shape;78;p13"/>
            <p:cNvSpPr/>
            <p:nvPr/>
          </p:nvSpPr>
          <p:spPr>
            <a:xfrm>
              <a:off x="2837225" y="3025150"/>
              <a:ext cx="43850" cy="43850"/>
            </a:xfrm>
            <a:custGeom>
              <a:rect b="b" l="l" r="r" t="t"/>
              <a:pathLst>
                <a:path extrusionOk="0" fill="none" h="1754" w="1754">
                  <a:moveTo>
                    <a:pt x="877" y="1"/>
                  </a:moveTo>
                  <a:lnTo>
                    <a:pt x="877" y="1"/>
                  </a:lnTo>
                  <a:lnTo>
                    <a:pt x="1068" y="1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487" y="268"/>
                  </a:lnTo>
                  <a:lnTo>
                    <a:pt x="1601" y="382"/>
                  </a:lnTo>
                  <a:lnTo>
                    <a:pt x="1677" y="534"/>
                  </a:lnTo>
                  <a:lnTo>
                    <a:pt x="1754" y="687"/>
                  </a:lnTo>
                  <a:lnTo>
                    <a:pt x="1754" y="877"/>
                  </a:lnTo>
                  <a:lnTo>
                    <a:pt x="1754" y="877"/>
                  </a:lnTo>
                  <a:lnTo>
                    <a:pt x="1754" y="1068"/>
                  </a:lnTo>
                  <a:lnTo>
                    <a:pt x="1677" y="1220"/>
                  </a:lnTo>
                  <a:lnTo>
                    <a:pt x="1601" y="1373"/>
                  </a:lnTo>
                  <a:lnTo>
                    <a:pt x="1487" y="1525"/>
                  </a:lnTo>
                  <a:lnTo>
                    <a:pt x="1372" y="1601"/>
                  </a:lnTo>
                  <a:lnTo>
                    <a:pt x="1220" y="1716"/>
                  </a:lnTo>
                  <a:lnTo>
                    <a:pt x="1068" y="1754"/>
                  </a:lnTo>
                  <a:lnTo>
                    <a:pt x="877" y="1754"/>
                  </a:lnTo>
                  <a:lnTo>
                    <a:pt x="877" y="1754"/>
                  </a:lnTo>
                  <a:lnTo>
                    <a:pt x="687" y="1754"/>
                  </a:lnTo>
                  <a:lnTo>
                    <a:pt x="534" y="1716"/>
                  </a:lnTo>
                  <a:lnTo>
                    <a:pt x="382" y="1601"/>
                  </a:lnTo>
                  <a:lnTo>
                    <a:pt x="267" y="1525"/>
                  </a:lnTo>
                  <a:lnTo>
                    <a:pt x="153" y="1373"/>
                  </a:lnTo>
                  <a:lnTo>
                    <a:pt x="77" y="1220"/>
                  </a:lnTo>
                  <a:lnTo>
                    <a:pt x="1" y="1068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1" y="687"/>
                  </a:lnTo>
                  <a:lnTo>
                    <a:pt x="77" y="534"/>
                  </a:lnTo>
                  <a:lnTo>
                    <a:pt x="153" y="382"/>
                  </a:lnTo>
                  <a:lnTo>
                    <a:pt x="267" y="268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687" y="1"/>
                  </a:lnTo>
                  <a:lnTo>
                    <a:pt x="877" y="1"/>
                  </a:lnTo>
                  <a:lnTo>
                    <a:pt x="877" y="1"/>
                  </a:lnTo>
                  <a:close/>
                </a:path>
              </a:pathLst>
            </a:custGeom>
            <a:noFill/>
            <a:ln cap="rnd" cmpd="sng" w="9525">
              <a:solidFill>
                <a:srgbClr val="F9BC2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000000"/>
                </a:solidFill>
              </a:endParaRPr>
            </a:p>
          </p:txBody>
        </p:sp>
      </p:grpSp>
      <p:sp>
        <p:nvSpPr>
          <p:cNvPr id="79" name="Google Shape;79;p13"/>
          <p:cNvSpPr txBox="1"/>
          <p:nvPr/>
        </p:nvSpPr>
        <p:spPr>
          <a:xfrm>
            <a:off x="767269" y="3856976"/>
            <a:ext cx="1566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Valencia, España</a:t>
            </a:r>
            <a:endParaRPr sz="9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pSp>
        <p:nvGrpSpPr>
          <p:cNvPr id="80" name="Google Shape;80;p13"/>
          <p:cNvGrpSpPr/>
          <p:nvPr/>
        </p:nvGrpSpPr>
        <p:grpSpPr>
          <a:xfrm>
            <a:off x="547267" y="4134515"/>
            <a:ext cx="128832" cy="126344"/>
            <a:chOff x="887900" y="2989900"/>
            <a:chExt cx="146750" cy="143900"/>
          </a:xfrm>
        </p:grpSpPr>
        <p:sp>
          <p:nvSpPr>
            <p:cNvPr id="81" name="Google Shape;81;p13"/>
            <p:cNvSpPr/>
            <p:nvPr/>
          </p:nvSpPr>
          <p:spPr>
            <a:xfrm>
              <a:off x="946000" y="3038500"/>
              <a:ext cx="88650" cy="95300"/>
            </a:xfrm>
            <a:custGeom>
              <a:rect b="b" l="l" r="r" t="t"/>
              <a:pathLst>
                <a:path extrusionOk="0" fill="none" h="3812" w="3546">
                  <a:moveTo>
                    <a:pt x="1563" y="0"/>
                  </a:moveTo>
                  <a:lnTo>
                    <a:pt x="1563" y="0"/>
                  </a:lnTo>
                  <a:lnTo>
                    <a:pt x="1944" y="0"/>
                  </a:lnTo>
                  <a:lnTo>
                    <a:pt x="2326" y="77"/>
                  </a:lnTo>
                  <a:lnTo>
                    <a:pt x="2669" y="191"/>
                  </a:lnTo>
                  <a:lnTo>
                    <a:pt x="2973" y="420"/>
                  </a:lnTo>
                  <a:lnTo>
                    <a:pt x="3202" y="686"/>
                  </a:lnTo>
                  <a:lnTo>
                    <a:pt x="3393" y="991"/>
                  </a:lnTo>
                  <a:lnTo>
                    <a:pt x="3507" y="1372"/>
                  </a:lnTo>
                  <a:lnTo>
                    <a:pt x="3545" y="1753"/>
                  </a:lnTo>
                  <a:lnTo>
                    <a:pt x="3545" y="3811"/>
                  </a:lnTo>
                  <a:lnTo>
                    <a:pt x="2364" y="3811"/>
                  </a:lnTo>
                  <a:lnTo>
                    <a:pt x="2364" y="1753"/>
                  </a:lnTo>
                  <a:lnTo>
                    <a:pt x="2364" y="1753"/>
                  </a:lnTo>
                  <a:lnTo>
                    <a:pt x="2326" y="1563"/>
                  </a:lnTo>
                  <a:lnTo>
                    <a:pt x="2249" y="1410"/>
                  </a:lnTo>
                  <a:lnTo>
                    <a:pt x="2135" y="1258"/>
                  </a:lnTo>
                  <a:lnTo>
                    <a:pt x="1983" y="1182"/>
                  </a:lnTo>
                  <a:lnTo>
                    <a:pt x="1983" y="1182"/>
                  </a:lnTo>
                  <a:lnTo>
                    <a:pt x="1830" y="1144"/>
                  </a:lnTo>
                  <a:lnTo>
                    <a:pt x="1678" y="1144"/>
                  </a:lnTo>
                  <a:lnTo>
                    <a:pt x="1563" y="1220"/>
                  </a:lnTo>
                  <a:lnTo>
                    <a:pt x="1411" y="1258"/>
                  </a:lnTo>
                  <a:lnTo>
                    <a:pt x="1335" y="1372"/>
                  </a:lnTo>
                  <a:lnTo>
                    <a:pt x="1258" y="1487"/>
                  </a:lnTo>
                  <a:lnTo>
                    <a:pt x="1220" y="1601"/>
                  </a:lnTo>
                  <a:lnTo>
                    <a:pt x="1182" y="1753"/>
                  </a:lnTo>
                  <a:lnTo>
                    <a:pt x="1182" y="3811"/>
                  </a:lnTo>
                  <a:lnTo>
                    <a:pt x="1" y="3811"/>
                  </a:lnTo>
                  <a:lnTo>
                    <a:pt x="1" y="1792"/>
                  </a:lnTo>
                  <a:lnTo>
                    <a:pt x="1" y="1792"/>
                  </a:lnTo>
                  <a:lnTo>
                    <a:pt x="39" y="1487"/>
                  </a:lnTo>
                  <a:lnTo>
                    <a:pt x="115" y="1144"/>
                  </a:lnTo>
                  <a:lnTo>
                    <a:pt x="268" y="877"/>
                  </a:lnTo>
                  <a:lnTo>
                    <a:pt x="458" y="610"/>
                  </a:lnTo>
                  <a:lnTo>
                    <a:pt x="687" y="381"/>
                  </a:lnTo>
                  <a:lnTo>
                    <a:pt x="954" y="191"/>
                  </a:lnTo>
                  <a:lnTo>
                    <a:pt x="1220" y="77"/>
                  </a:lnTo>
                  <a:lnTo>
                    <a:pt x="1563" y="0"/>
                  </a:lnTo>
                  <a:lnTo>
                    <a:pt x="1563" y="0"/>
                  </a:lnTo>
                  <a:close/>
                </a:path>
              </a:pathLst>
            </a:custGeom>
            <a:noFill/>
            <a:ln cap="rnd" cmpd="sng" w="9525">
              <a:solidFill>
                <a:srgbClr val="F9BC2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3"/>
            <p:cNvSpPr/>
            <p:nvPr/>
          </p:nvSpPr>
          <p:spPr>
            <a:xfrm>
              <a:off x="887900" y="3045175"/>
              <a:ext cx="28600" cy="88625"/>
            </a:xfrm>
            <a:custGeom>
              <a:rect b="b" l="l" r="r" t="t"/>
              <a:pathLst>
                <a:path extrusionOk="0" fill="none" h="3545" w="1144">
                  <a:moveTo>
                    <a:pt x="0" y="0"/>
                  </a:moveTo>
                  <a:lnTo>
                    <a:pt x="1143" y="0"/>
                  </a:lnTo>
                  <a:lnTo>
                    <a:pt x="1143" y="3544"/>
                  </a:lnTo>
                  <a:lnTo>
                    <a:pt x="0" y="354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9525">
              <a:solidFill>
                <a:srgbClr val="F9BC2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3"/>
            <p:cNvSpPr/>
            <p:nvPr/>
          </p:nvSpPr>
          <p:spPr>
            <a:xfrm>
              <a:off x="887900" y="2989900"/>
              <a:ext cx="29550" cy="29575"/>
            </a:xfrm>
            <a:custGeom>
              <a:rect b="b" l="l" r="r" t="t"/>
              <a:pathLst>
                <a:path extrusionOk="0" fill="none" h="1183" w="1182">
                  <a:moveTo>
                    <a:pt x="572" y="1"/>
                  </a:moveTo>
                  <a:lnTo>
                    <a:pt x="572" y="1"/>
                  </a:lnTo>
                  <a:lnTo>
                    <a:pt x="686" y="39"/>
                  </a:lnTo>
                  <a:lnTo>
                    <a:pt x="800" y="77"/>
                  </a:lnTo>
                  <a:lnTo>
                    <a:pt x="991" y="191"/>
                  </a:lnTo>
                  <a:lnTo>
                    <a:pt x="1105" y="382"/>
                  </a:lnTo>
                  <a:lnTo>
                    <a:pt x="1143" y="496"/>
                  </a:lnTo>
                  <a:lnTo>
                    <a:pt x="1182" y="611"/>
                  </a:lnTo>
                  <a:lnTo>
                    <a:pt x="1182" y="611"/>
                  </a:lnTo>
                  <a:lnTo>
                    <a:pt x="1143" y="725"/>
                  </a:lnTo>
                  <a:lnTo>
                    <a:pt x="1105" y="839"/>
                  </a:lnTo>
                  <a:lnTo>
                    <a:pt x="991" y="1030"/>
                  </a:lnTo>
                  <a:lnTo>
                    <a:pt x="800" y="1144"/>
                  </a:lnTo>
                  <a:lnTo>
                    <a:pt x="686" y="1182"/>
                  </a:lnTo>
                  <a:lnTo>
                    <a:pt x="572" y="1182"/>
                  </a:lnTo>
                  <a:lnTo>
                    <a:pt x="572" y="1182"/>
                  </a:lnTo>
                  <a:lnTo>
                    <a:pt x="457" y="1182"/>
                  </a:lnTo>
                  <a:lnTo>
                    <a:pt x="343" y="1144"/>
                  </a:lnTo>
                  <a:lnTo>
                    <a:pt x="153" y="1030"/>
                  </a:lnTo>
                  <a:lnTo>
                    <a:pt x="38" y="839"/>
                  </a:lnTo>
                  <a:lnTo>
                    <a:pt x="0" y="725"/>
                  </a:lnTo>
                  <a:lnTo>
                    <a:pt x="0" y="611"/>
                  </a:lnTo>
                  <a:lnTo>
                    <a:pt x="0" y="611"/>
                  </a:lnTo>
                  <a:lnTo>
                    <a:pt x="0" y="496"/>
                  </a:lnTo>
                  <a:lnTo>
                    <a:pt x="38" y="382"/>
                  </a:lnTo>
                  <a:lnTo>
                    <a:pt x="153" y="191"/>
                  </a:lnTo>
                  <a:lnTo>
                    <a:pt x="343" y="77"/>
                  </a:lnTo>
                  <a:lnTo>
                    <a:pt x="457" y="39"/>
                  </a:lnTo>
                  <a:lnTo>
                    <a:pt x="572" y="1"/>
                  </a:lnTo>
                  <a:lnTo>
                    <a:pt x="572" y="1"/>
                  </a:lnTo>
                  <a:close/>
                </a:path>
              </a:pathLst>
            </a:custGeom>
            <a:noFill/>
            <a:ln cap="rnd" cmpd="sng" w="9525">
              <a:solidFill>
                <a:srgbClr val="F9BC2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" name="Google Shape;84;p13"/>
          <p:cNvSpPr txBox="1"/>
          <p:nvPr/>
        </p:nvSpPr>
        <p:spPr>
          <a:xfrm>
            <a:off x="767269" y="4128388"/>
            <a:ext cx="1566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@ikeraramburu</a:t>
            </a:r>
            <a:endParaRPr sz="9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3347400" y="6283380"/>
            <a:ext cx="369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latin typeface="Arimo"/>
                <a:ea typeface="Arimo"/>
                <a:cs typeface="Arimo"/>
                <a:sym typeface="Arimo"/>
              </a:rPr>
              <a:t>Desarrollador Full Stack</a:t>
            </a:r>
            <a:endParaRPr sz="10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3347400" y="6482252"/>
            <a:ext cx="3690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XYZ Digital Agency |  2018 - 2021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3347400" y="6780782"/>
            <a:ext cx="36900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87550" lvl="0" marL="46080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Desarrollo y mantenimiento de aplicaciones web responsivas con Angular, Express.js y PostgreSQL.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87550" lvl="0" marL="46080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Creación de soluciones de e-commerce personalizadas, aumentando las conversiones en un 25%.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87550" lvl="0" marL="46080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Refactorización de código heredado a frameworks modernos, reduciendo la deuda técnica.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87550" lvl="0" marL="46080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Gestión de despliegues en la nube con Docker y Kubernetes.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540000" y="5395100"/>
            <a:ext cx="1910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U. Politécnica de Madrid |  2017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89" name="Google Shape;89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0000" y="270000"/>
            <a:ext cx="2520000" cy="25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3"/>
          <p:cNvSpPr txBox="1"/>
          <p:nvPr/>
        </p:nvSpPr>
        <p:spPr>
          <a:xfrm>
            <a:off x="540000" y="8329238"/>
            <a:ext cx="17769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latin typeface="Arimo Medium"/>
                <a:ea typeface="Arimo Medium"/>
                <a:cs typeface="Arimo Medium"/>
                <a:sym typeface="Arimo Medium"/>
              </a:rPr>
              <a:t>H. PERSONALES</a:t>
            </a:r>
            <a:endParaRPr sz="1500">
              <a:latin typeface="Arimo Medium"/>
              <a:ea typeface="Arimo Medium"/>
              <a:cs typeface="Arimo Medium"/>
              <a:sym typeface="Arimo Medium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540000" y="8705513"/>
            <a:ext cx="1910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Trabajo en equipo y liderazgo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2" name="Google Shape;92;p13"/>
          <p:cNvSpPr/>
          <p:nvPr/>
        </p:nvSpPr>
        <p:spPr>
          <a:xfrm>
            <a:off x="538050" y="8918650"/>
            <a:ext cx="1982100" cy="72000"/>
          </a:xfrm>
          <a:prstGeom prst="rect">
            <a:avLst/>
          </a:prstGeom>
          <a:noFill/>
          <a:ln cap="flat" cmpd="sng" w="9525">
            <a:solidFill>
              <a:srgbClr val="2528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3" name="Google Shape;93;p13"/>
          <p:cNvSpPr/>
          <p:nvPr/>
        </p:nvSpPr>
        <p:spPr>
          <a:xfrm>
            <a:off x="2222850" y="8918650"/>
            <a:ext cx="72000" cy="72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539966" y="9087188"/>
            <a:ext cx="1877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Adaptabilidad y aprendizaje rápido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5" name="Google Shape;95;p13"/>
          <p:cNvSpPr/>
          <p:nvPr/>
        </p:nvSpPr>
        <p:spPr>
          <a:xfrm>
            <a:off x="538050" y="9300325"/>
            <a:ext cx="1982100" cy="72000"/>
          </a:xfrm>
          <a:prstGeom prst="rect">
            <a:avLst/>
          </a:prstGeom>
          <a:noFill/>
          <a:ln cap="flat" cmpd="sng" w="9525">
            <a:solidFill>
              <a:srgbClr val="2528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6" name="Google Shape;96;p13"/>
          <p:cNvSpPr/>
          <p:nvPr/>
        </p:nvSpPr>
        <p:spPr>
          <a:xfrm>
            <a:off x="2079350" y="9300325"/>
            <a:ext cx="72000" cy="72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539975" y="9468875"/>
            <a:ext cx="21075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Habilidades de comunicación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8" name="Google Shape;98;p13"/>
          <p:cNvSpPr/>
          <p:nvPr/>
        </p:nvSpPr>
        <p:spPr>
          <a:xfrm>
            <a:off x="538050" y="9682000"/>
            <a:ext cx="1982100" cy="72000"/>
          </a:xfrm>
          <a:prstGeom prst="rect">
            <a:avLst/>
          </a:prstGeom>
          <a:noFill/>
          <a:ln cap="flat" cmpd="sng" w="9525">
            <a:solidFill>
              <a:srgbClr val="2528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9" name="Google Shape;99;p13"/>
          <p:cNvSpPr/>
          <p:nvPr/>
        </p:nvSpPr>
        <p:spPr>
          <a:xfrm>
            <a:off x="2355525" y="9681988"/>
            <a:ext cx="72000" cy="72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0" name="Google Shape;100;p13"/>
          <p:cNvSpPr txBox="1"/>
          <p:nvPr/>
        </p:nvSpPr>
        <p:spPr>
          <a:xfrm>
            <a:off x="539966" y="9850538"/>
            <a:ext cx="1877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Resolución de problemas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1" name="Google Shape;101;p13"/>
          <p:cNvSpPr/>
          <p:nvPr/>
        </p:nvSpPr>
        <p:spPr>
          <a:xfrm>
            <a:off x="538050" y="10063675"/>
            <a:ext cx="1982100" cy="72000"/>
          </a:xfrm>
          <a:prstGeom prst="rect">
            <a:avLst/>
          </a:prstGeom>
          <a:noFill/>
          <a:ln cap="flat" cmpd="sng" w="9525">
            <a:solidFill>
              <a:srgbClr val="2528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2" name="Google Shape;102;p13"/>
          <p:cNvSpPr/>
          <p:nvPr/>
        </p:nvSpPr>
        <p:spPr>
          <a:xfrm>
            <a:off x="2007350" y="10063675"/>
            <a:ext cx="72000" cy="72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3" name="Google Shape;103;p13"/>
          <p:cNvSpPr txBox="1"/>
          <p:nvPr/>
        </p:nvSpPr>
        <p:spPr>
          <a:xfrm>
            <a:off x="540000" y="5877675"/>
            <a:ext cx="18435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latin typeface="Arimo Medium"/>
                <a:ea typeface="Arimo Medium"/>
                <a:cs typeface="Arimo Medium"/>
                <a:sym typeface="Arimo Medium"/>
              </a:rPr>
              <a:t>H. TÉCNICAS</a:t>
            </a:r>
            <a:endParaRPr sz="1500">
              <a:latin typeface="Arimo Medium"/>
              <a:ea typeface="Arimo Medium"/>
              <a:cs typeface="Arimo Medium"/>
              <a:sym typeface="Arimo Medium"/>
            </a:endParaRPr>
          </a:p>
        </p:txBody>
      </p:sp>
      <p:sp>
        <p:nvSpPr>
          <p:cNvPr id="104" name="Google Shape;104;p13"/>
          <p:cNvSpPr txBox="1"/>
          <p:nvPr/>
        </p:nvSpPr>
        <p:spPr>
          <a:xfrm>
            <a:off x="540000" y="6250100"/>
            <a:ext cx="1982100" cy="17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25282D"/>
                </a:solidFill>
                <a:latin typeface="Arimo Medium"/>
                <a:ea typeface="Arimo Medium"/>
                <a:cs typeface="Arimo Medium"/>
                <a:sym typeface="Arimo Medium"/>
              </a:rPr>
              <a:t>Lenguajes de programación: </a:t>
            </a:r>
            <a:endParaRPr sz="900">
              <a:solidFill>
                <a:srgbClr val="25282D"/>
              </a:solidFill>
              <a:latin typeface="Arimo Medium"/>
              <a:ea typeface="Arimo Medium"/>
              <a:cs typeface="Arimo Medium"/>
              <a:sym typeface="Arimo Medium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JavaScript (ES6+), TypeScript, Python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25282D"/>
                </a:solidFill>
                <a:latin typeface="Arimo Medium"/>
                <a:ea typeface="Arimo Medium"/>
                <a:cs typeface="Arimo Medium"/>
                <a:sym typeface="Arimo Medium"/>
              </a:rPr>
              <a:t>Frontend:</a:t>
            </a:r>
            <a:endParaRPr sz="900">
              <a:solidFill>
                <a:srgbClr val="25282D"/>
              </a:solidFill>
              <a:latin typeface="Arimo Medium"/>
              <a:ea typeface="Arimo Medium"/>
              <a:cs typeface="Arimo Medium"/>
              <a:sym typeface="Arimo Medium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React.js, Angular, Vue.js, Next.js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25282D"/>
                </a:solidFill>
                <a:latin typeface="Arimo Medium"/>
                <a:ea typeface="Arimo Medium"/>
                <a:cs typeface="Arimo Medium"/>
                <a:sym typeface="Arimo Medium"/>
              </a:rPr>
              <a:t>Backend:</a:t>
            </a:r>
            <a:endParaRPr sz="900">
              <a:solidFill>
                <a:srgbClr val="25282D"/>
              </a:solidFill>
              <a:latin typeface="Arimo Medium"/>
              <a:ea typeface="Arimo Medium"/>
              <a:cs typeface="Arimo Medium"/>
              <a:sym typeface="Arimo Medium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Node.js, Express.js, Django, GraphQL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25282D"/>
                </a:solidFill>
                <a:latin typeface="Arimo Medium"/>
                <a:ea typeface="Arimo Medium"/>
                <a:cs typeface="Arimo Medium"/>
                <a:sym typeface="Arimo Medium"/>
              </a:rPr>
              <a:t>Bases de datos:</a:t>
            </a:r>
            <a:endParaRPr sz="900">
              <a:solidFill>
                <a:srgbClr val="25282D"/>
              </a:solidFill>
              <a:latin typeface="Arimo Medium"/>
              <a:ea typeface="Arimo Medium"/>
              <a:cs typeface="Arimo Medium"/>
              <a:sym typeface="Arimo Medium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PostgreSQL, MongoDB, MySQL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25282D"/>
                </a:solidFill>
                <a:latin typeface="Arimo Medium"/>
                <a:ea typeface="Arimo Medium"/>
                <a:cs typeface="Arimo Medium"/>
                <a:sym typeface="Arimo Medium"/>
              </a:rPr>
              <a:t>Cloud &amp; DevOps:</a:t>
            </a:r>
            <a:endParaRPr sz="900">
              <a:solidFill>
                <a:srgbClr val="25282D"/>
              </a:solidFill>
              <a:latin typeface="Arimo Medium"/>
              <a:ea typeface="Arimo Medium"/>
              <a:cs typeface="Arimo Medium"/>
              <a:sym typeface="Arimo Medium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AWS, Docker, Kubernetes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5" name="Google Shape;105;p13"/>
          <p:cNvSpPr txBox="1"/>
          <p:nvPr/>
        </p:nvSpPr>
        <p:spPr>
          <a:xfrm>
            <a:off x="3330000" y="9360000"/>
            <a:ext cx="17625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latin typeface="Arimo"/>
                <a:ea typeface="Arimo"/>
                <a:cs typeface="Arimo"/>
                <a:sym typeface="Arimo"/>
              </a:rPr>
              <a:t>Michael Carter</a:t>
            </a:r>
            <a:endParaRPr sz="10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6" name="Google Shape;106;p13"/>
          <p:cNvSpPr txBox="1"/>
          <p:nvPr/>
        </p:nvSpPr>
        <p:spPr>
          <a:xfrm>
            <a:off x="3330000" y="9523606"/>
            <a:ext cx="17625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CTO, ABC Tech Solutions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7" name="Google Shape;107;p13"/>
          <p:cNvSpPr txBox="1"/>
          <p:nvPr/>
        </p:nvSpPr>
        <p:spPr>
          <a:xfrm>
            <a:off x="3330000" y="9734270"/>
            <a:ext cx="1762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900">
                <a:latin typeface="Arimo"/>
                <a:ea typeface="Arimo"/>
                <a:cs typeface="Arimo"/>
                <a:sym typeface="Arimo"/>
              </a:rPr>
              <a:t>T:</a:t>
            </a: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 +34 XXX XXX XXX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900">
                <a:latin typeface="Arimo"/>
                <a:ea typeface="Arimo"/>
                <a:cs typeface="Arimo"/>
                <a:sym typeface="Arimo"/>
              </a:rPr>
              <a:t>E:</a:t>
            </a: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 mcarter@abctech.com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8" name="Google Shape;108;p13"/>
          <p:cNvSpPr txBox="1"/>
          <p:nvPr/>
        </p:nvSpPr>
        <p:spPr>
          <a:xfrm>
            <a:off x="5273100" y="9360000"/>
            <a:ext cx="17937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latin typeface="Arimo"/>
                <a:ea typeface="Arimo"/>
                <a:cs typeface="Arimo"/>
                <a:sym typeface="Arimo"/>
              </a:rPr>
              <a:t>Sarah Thompson</a:t>
            </a:r>
            <a:endParaRPr sz="10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9" name="Google Shape;109;p13"/>
          <p:cNvSpPr txBox="1"/>
          <p:nvPr/>
        </p:nvSpPr>
        <p:spPr>
          <a:xfrm>
            <a:off x="5273100" y="9527050"/>
            <a:ext cx="17937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P. Manager, XYZ Digital Agency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10" name="Google Shape;110;p13"/>
          <p:cNvSpPr txBox="1"/>
          <p:nvPr/>
        </p:nvSpPr>
        <p:spPr>
          <a:xfrm>
            <a:off x="5273100" y="9742149"/>
            <a:ext cx="1793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900">
                <a:latin typeface="Arimo"/>
                <a:ea typeface="Arimo"/>
                <a:cs typeface="Arimo"/>
                <a:sym typeface="Arimo"/>
              </a:rPr>
              <a:t>T:</a:t>
            </a: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 +34 XXX XXX XXX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900">
                <a:latin typeface="Arimo"/>
                <a:ea typeface="Arimo"/>
                <a:cs typeface="Arimo"/>
                <a:sym typeface="Arimo"/>
              </a:rPr>
              <a:t>E:</a:t>
            </a: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 sthompson@xyzdigital.com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