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ontserrat SemiBold"/>
      <p:regular r:id="rId7"/>
      <p:bold r:id="rId8"/>
      <p:italic r:id="rId9"/>
      <p:boldItalic r:id="rId10"/>
    </p:embeddedFont>
    <p:embeddedFont>
      <p:font typeface="Inter SemiBold"/>
      <p:regular r:id="rId11"/>
      <p:bold r:id="rId12"/>
      <p:italic r:id="rId13"/>
      <p:boldItalic r:id="rId14"/>
    </p:embeddedFont>
    <p:embeddedFont>
      <p:font typeface="Inter"/>
      <p:regular r:id="rId15"/>
      <p:bold r:id="rId16"/>
      <p:italic r:id="rId17"/>
      <p:boldItalic r:id="rId18"/>
    </p:embeddedFont>
    <p:embeddedFont>
      <p:font typeface="Montserrat"/>
      <p:regular r:id="rId19"/>
      <p:bold r:id="rId20"/>
      <p:italic r:id="rId21"/>
      <p:boldItalic r:id="rId22"/>
    </p:embeddedFont>
    <p:embeddedFont>
      <p:font typeface="Inter Medium"/>
      <p:regular r:id="rId23"/>
      <p:bold r:id="rId24"/>
      <p:italic r:id="rId25"/>
      <p:boldItalic r:id="rId26"/>
    </p:embeddedFont>
    <p:embeddedFont>
      <p:font typeface="Open Sans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bold.fntdata"/><Relationship Id="rId22" Type="http://schemas.openxmlformats.org/officeDocument/2006/relationships/font" Target="fonts/Montserrat-boldItalic.fntdata"/><Relationship Id="rId21" Type="http://schemas.openxmlformats.org/officeDocument/2006/relationships/font" Target="fonts/Montserrat-italic.fntdata"/><Relationship Id="rId24" Type="http://schemas.openxmlformats.org/officeDocument/2006/relationships/font" Target="fonts/InterMedium-bold.fntdata"/><Relationship Id="rId23" Type="http://schemas.openxmlformats.org/officeDocument/2006/relationships/font" Target="fonts/InterMedium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SemiBold-italic.fntdata"/><Relationship Id="rId26" Type="http://schemas.openxmlformats.org/officeDocument/2006/relationships/font" Target="fonts/InterMedium-boldItalic.fntdata"/><Relationship Id="rId25" Type="http://schemas.openxmlformats.org/officeDocument/2006/relationships/font" Target="fonts/InterMedium-italic.fntdata"/><Relationship Id="rId28" Type="http://schemas.openxmlformats.org/officeDocument/2006/relationships/font" Target="fonts/OpenSans-bold.fntdata"/><Relationship Id="rId27" Type="http://schemas.openxmlformats.org/officeDocument/2006/relationships/font" Target="fonts/OpenSans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penSans-italic.fntdata"/><Relationship Id="rId7" Type="http://schemas.openxmlformats.org/officeDocument/2006/relationships/font" Target="fonts/MontserratSemiBold-regular.fntdata"/><Relationship Id="rId8" Type="http://schemas.openxmlformats.org/officeDocument/2006/relationships/font" Target="fonts/MontserratSemiBold-bold.fntdata"/><Relationship Id="rId30" Type="http://schemas.openxmlformats.org/officeDocument/2006/relationships/font" Target="fonts/OpenSans-boldItalic.fntdata"/><Relationship Id="rId11" Type="http://schemas.openxmlformats.org/officeDocument/2006/relationships/font" Target="fonts/InterSemiBold-regular.fntdata"/><Relationship Id="rId10" Type="http://schemas.openxmlformats.org/officeDocument/2006/relationships/font" Target="fonts/MontserratSemiBold-boldItalic.fntdata"/><Relationship Id="rId13" Type="http://schemas.openxmlformats.org/officeDocument/2006/relationships/font" Target="fonts/InterSemiBold-italic.fntdata"/><Relationship Id="rId12" Type="http://schemas.openxmlformats.org/officeDocument/2006/relationships/font" Target="fonts/InterSemiBold-bold.fntdata"/><Relationship Id="rId15" Type="http://schemas.openxmlformats.org/officeDocument/2006/relationships/font" Target="fonts/Inter-regular.fntdata"/><Relationship Id="rId14" Type="http://schemas.openxmlformats.org/officeDocument/2006/relationships/font" Target="fonts/InterSemiBold-boldItalic.fntdata"/><Relationship Id="rId17" Type="http://schemas.openxmlformats.org/officeDocument/2006/relationships/font" Target="fonts/Inter-italic.fntdata"/><Relationship Id="rId16" Type="http://schemas.openxmlformats.org/officeDocument/2006/relationships/font" Target="fonts/Inter-bold.fntdata"/><Relationship Id="rId19" Type="http://schemas.openxmlformats.org/officeDocument/2006/relationships/font" Target="fonts/Montserrat-regular.fntdata"/><Relationship Id="rId18" Type="http://schemas.openxmlformats.org/officeDocument/2006/relationships/font" Target="fonts/Inter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694400"/>
          </a:xfrm>
          <a:prstGeom prst="roundRect">
            <a:avLst>
              <a:gd fmla="val 0" name="adj"/>
            </a:avLst>
          </a:prstGeom>
          <a:solidFill>
            <a:srgbClr val="27426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360000" y="360000"/>
            <a:ext cx="6840000" cy="1517400"/>
          </a:xfrm>
          <a:prstGeom prst="roundRect">
            <a:avLst>
              <a:gd fmla="val 0" name="adj"/>
            </a:avLst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506150" y="619650"/>
            <a:ext cx="579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latin typeface="Montserrat SemiBold"/>
                <a:ea typeface="Montserrat SemiBold"/>
                <a:cs typeface="Montserrat SemiBold"/>
                <a:sym typeface="Montserrat SemiBold"/>
              </a:rPr>
              <a:t>Alba Muñoz Pérez</a:t>
            </a:r>
            <a:endParaRPr sz="30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360000" y="3451375"/>
            <a:ext cx="2469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Experiencia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60000" y="2204575"/>
            <a:ext cx="68400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Enfermera titulada con más de 5 años de experiencia en atención clínica y hospitalaria, especializada en cuidado crítico y manejo de pacientes con enfermedades crónicas. Experta en administración de medicamentos, monitoreo de signos vitales y uso de equipos médicos avanzados. Comprometida con ofrecer una atención integral y humanizada, manteniendo altos estándares éticos y profesionales.</a:t>
            </a:r>
            <a:endParaRPr sz="10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506150" y="1494000"/>
            <a:ext cx="64986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"/>
                <a:ea typeface="Inter"/>
                <a:cs typeface="Inter"/>
                <a:sym typeface="Inter"/>
              </a:rPr>
              <a:t>+34 123 456 789 | albamunoz@activacv.com |  Madrid, España | @linkedin</a:t>
            </a:r>
            <a:endParaRPr sz="1200">
              <a:highlight>
                <a:srgbClr val="FFFFFF"/>
              </a:highlight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506150" y="1062500"/>
            <a:ext cx="3577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Inter"/>
                <a:ea typeface="Inter"/>
                <a:cs typeface="Inter"/>
                <a:sym typeface="Inter"/>
              </a:rPr>
              <a:t>Enfermera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5058000" y="3937200"/>
            <a:ext cx="2142000" cy="5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1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1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Grado en Enfermería</a:t>
            </a:r>
            <a:br>
              <a:rPr lang="es" sz="1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Universidad de Barcelona, España</a:t>
            </a:r>
            <a:b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2012 - 2016</a:t>
            </a:r>
            <a:endParaRPr sz="11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60000" y="3936475"/>
            <a:ext cx="4194000" cy="21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222222"/>
                </a:solidFill>
                <a:latin typeface="Inter"/>
                <a:ea typeface="Inter"/>
                <a:cs typeface="Inter"/>
                <a:sym typeface="Inter"/>
              </a:rPr>
              <a:t>Enfermera de Unidad de Cuidados Intensivos (UCI)</a:t>
            </a:r>
            <a:br>
              <a:rPr b="1" lang="es" sz="1150">
                <a:solidFill>
                  <a:srgbClr val="222222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Hospital General de Madrid – Madrid, España</a:t>
            </a:r>
            <a:br>
              <a:rPr i="1"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Enero 2020 – Actualidad</a:t>
            </a:r>
            <a:endParaRPr i="1" sz="10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Superviso y brindo atención integral a pacientes críticos, incluyendo manejo de ventiladores y monitorización cardíaca.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Implementé planes de cuidados personalizados que resultaron en una reducción del 15% en el tiempo promedio de estancia hospitalaria.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Administro medicamentos intravenosos y realizo procedimientos especializados según protocolos de la UCI.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Colaboro con equipos multidisciplinarios para diseñar estrategias de tratamiento, logrando mejoras significativas en la recuperación de los pacientes.</a:t>
            </a:r>
            <a:endParaRPr sz="1100">
              <a:solidFill>
                <a:srgbClr val="434343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5058000" y="3451200"/>
            <a:ext cx="1946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Formación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60000" y="8981275"/>
            <a:ext cx="4194000" cy="10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0000" wrap="square" tIns="0">
            <a:spAutoFit/>
          </a:bodyPr>
          <a:lstStyle/>
          <a:p>
            <a:pPr indent="-1948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Administración de medicamentos intravenosos e intramusculares.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948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Manejo de equipos médicos avanzados (ventiladores, monitores cardíacos, bombas de infusión).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948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Conocimiento avanzado en software de gestión hospitalaria (Cerner, Meditech).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948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Educación al paciente y apoyo en la toma de decisiones médicas.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948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Trabajo en equipo y gestión efectiva del tiempo.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60000" y="8497600"/>
            <a:ext cx="1946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Habilidades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5058000" y="8437075"/>
            <a:ext cx="21420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Español (Nativo)</a:t>
            </a:r>
            <a:endParaRPr sz="11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00000"/>
              </a:lnSpc>
              <a:spcBef>
                <a:spcPts val="1100"/>
              </a:spcBef>
              <a:spcAft>
                <a:spcPts val="1100"/>
              </a:spcAft>
              <a:buNone/>
            </a:pPr>
            <a:r>
              <a:rPr lang="es" sz="11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Inglés (C1)</a:t>
            </a:r>
            <a:endParaRPr sz="11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5058000" y="7953400"/>
            <a:ext cx="1946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Idiomas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" name="Google Shape;68;p13"/>
          <p:cNvSpPr/>
          <p:nvPr/>
        </p:nvSpPr>
        <p:spPr>
          <a:xfrm>
            <a:off x="506150" y="1369550"/>
            <a:ext cx="6480000" cy="18000"/>
          </a:xfrm>
          <a:prstGeom prst="rect">
            <a:avLst/>
          </a:prstGeom>
          <a:solidFill>
            <a:srgbClr val="27426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360000" y="6371500"/>
            <a:ext cx="4194000" cy="18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latin typeface="Inter"/>
                <a:ea typeface="Inter"/>
                <a:cs typeface="Inter"/>
                <a:sym typeface="Inter"/>
              </a:rPr>
              <a:t>Enfermera de Atención Primaria</a:t>
            </a:r>
            <a:br>
              <a:rPr b="1" lang="es" sz="115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Clínica Salud y Vida – Sevilla, España</a:t>
            </a:r>
            <a:br>
              <a:rPr i="1"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Septiembre 2016 – Diciembre 2019</a:t>
            </a:r>
            <a:endParaRPr i="1" sz="10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Realicé consultas de enfermería, aplicando vacunas y administrando tratamientos para diversas condiciones médicas.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Educaba a los pacientes y sus familias sobre cuidados preventivos y manejo de enfermedades crónicas.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Contribuí a la implementación de un programa de salud comunitaria, aumentando en un 20% la participación de los pacientes en chequeos preventivos.</a:t>
            </a:r>
            <a:endParaRPr sz="1100">
              <a:solidFill>
                <a:srgbClr val="434343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5058000" y="5477525"/>
            <a:ext cx="2142000" cy="23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1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Certificación en Soporte Vital Avanzado (ACLS)</a:t>
            </a:r>
            <a:br>
              <a:rPr b="1" lang="es" sz="1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American Heart Association</a:t>
            </a:r>
            <a:b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2023</a:t>
            </a:r>
            <a:endParaRPr sz="1000">
              <a:solidFill>
                <a:srgbClr val="666666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1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Soporte Vital Básico (BLS)</a:t>
            </a:r>
            <a:br>
              <a:rPr b="1" lang="es" sz="1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Cruz Roja Española</a:t>
            </a:r>
            <a:b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2022</a:t>
            </a:r>
            <a:endParaRPr i="1" sz="10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100">
                <a:latin typeface="Inter SemiBold"/>
                <a:ea typeface="Inter SemiBold"/>
                <a:cs typeface="Inter SemiBold"/>
                <a:sym typeface="Inter SemiBold"/>
              </a:rPr>
              <a:t>Certificación en Cuidados Intensivos y Emergencias Médicas</a:t>
            </a:r>
            <a:r>
              <a:rPr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br>
              <a:rPr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2021</a:t>
            </a:r>
            <a:endParaRPr sz="11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5058000" y="4762925"/>
            <a:ext cx="1946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Certificaciones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" name="Google Shape;72;p13"/>
          <p:cNvSpPr/>
          <p:nvPr/>
        </p:nvSpPr>
        <p:spPr>
          <a:xfrm>
            <a:off x="4758375" y="3174800"/>
            <a:ext cx="18000" cy="7517100"/>
          </a:xfrm>
          <a:prstGeom prst="rect">
            <a:avLst/>
          </a:prstGeom>
          <a:solidFill>
            <a:srgbClr val="27426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B3D2C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3" name="Google Shape;73;p13"/>
          <p:cNvSpPr/>
          <p:nvPr/>
        </p:nvSpPr>
        <p:spPr>
          <a:xfrm>
            <a:off x="0" y="3164875"/>
            <a:ext cx="7560000" cy="18000"/>
          </a:xfrm>
          <a:prstGeom prst="rect">
            <a:avLst/>
          </a:prstGeom>
          <a:solidFill>
            <a:srgbClr val="27426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B3D2C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