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ubik Light"/>
      <p:regular r:id="rId7"/>
      <p:bold r:id="rId8"/>
      <p:italic r:id="rId9"/>
      <p:boldItalic r:id="rId10"/>
    </p:embeddedFont>
    <p:embeddedFont>
      <p:font typeface="Rubik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40">
          <p15:clr>
            <a:srgbClr val="9AA0A6"/>
          </p15:clr>
        </p15:guide>
        <p15:guide id="2" pos="4422">
          <p15:clr>
            <a:srgbClr val="9AA0A6"/>
          </p15:clr>
        </p15:guide>
        <p15:guide id="3" orient="horz" pos="340">
          <p15:clr>
            <a:srgbClr val="9AA0A6"/>
          </p15:clr>
        </p15:guide>
        <p15:guide id="4" orient="horz" pos="3005">
          <p15:clr>
            <a:srgbClr val="9AA0A6"/>
          </p15:clr>
        </p15:guide>
        <p15:guide id="5" orient="horz" pos="3685">
          <p15:clr>
            <a:srgbClr val="9AA0A6"/>
          </p15:clr>
        </p15:guide>
        <p15:guide id="6" orient="horz" pos="4365">
          <p15:clr>
            <a:srgbClr val="9AA0A6"/>
          </p15:clr>
        </p15:guide>
        <p15:guide id="7" pos="215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/>
        <p:guide pos="4422"/>
        <p:guide pos="340" orient="horz"/>
        <p:guide pos="3005" orient="horz"/>
        <p:guide pos="3685" orient="horz"/>
        <p:guide pos="4365" orient="horz"/>
        <p:guide pos="215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font" Target="fonts/Rubik-regular.fntdata"/><Relationship Id="rId22" Type="http://schemas.openxmlformats.org/officeDocument/2006/relationships/font" Target="fonts/OpenSans-boldItalic.fntdata"/><Relationship Id="rId10" Type="http://schemas.openxmlformats.org/officeDocument/2006/relationships/font" Target="fonts/RubikLight-boldItalic.fntdata"/><Relationship Id="rId21" Type="http://schemas.openxmlformats.org/officeDocument/2006/relationships/font" Target="fonts/OpenSans-italic.fntdata"/><Relationship Id="rId13" Type="http://schemas.openxmlformats.org/officeDocument/2006/relationships/font" Target="fonts/Rubik-italic.fntdata"/><Relationship Id="rId12" Type="http://schemas.openxmlformats.org/officeDocument/2006/relationships/font" Target="fonts/Rubik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ubikLight-italic.fntdata"/><Relationship Id="rId15" Type="http://schemas.openxmlformats.org/officeDocument/2006/relationships/font" Target="fonts/Merriweather-regular.fntdata"/><Relationship Id="rId14" Type="http://schemas.openxmlformats.org/officeDocument/2006/relationships/font" Target="fonts/Rubik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font" Target="fonts/RubikLight-regular.fntdata"/><Relationship Id="rId8" Type="http://schemas.openxmlformats.org/officeDocument/2006/relationships/font" Target="fonts/Rubik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g4fb9f03012_0_57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" name="Google Shape;14;g4fb9f03012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ágina 1" type="blank">
  <p:cSld name="BLANK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/>
          <p:nvPr/>
        </p:nvSpPr>
        <p:spPr>
          <a:xfrm>
            <a:off x="0" y="0"/>
            <a:ext cx="2880000" cy="10692000"/>
          </a:xfrm>
          <a:prstGeom prst="rect">
            <a:avLst/>
          </a:prstGeom>
          <a:solidFill>
            <a:srgbClr val="0C34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ágina 1 1">
  <p:cSld name="BLANK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3"/>
          <p:cNvCxnSpPr/>
          <p:nvPr/>
        </p:nvCxnSpPr>
        <p:spPr>
          <a:xfrm>
            <a:off x="504000" y="3321650"/>
            <a:ext cx="6552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>
  <p:cSld name="CUSTOM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1022950" y="2970775"/>
            <a:ext cx="5745300" cy="6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/>
        </p:nvSpPr>
        <p:spPr>
          <a:xfrm>
            <a:off x="3420000" y="452450"/>
            <a:ext cx="4027200" cy="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latin typeface="Merriweather"/>
                <a:ea typeface="Merriweather"/>
                <a:cs typeface="Merriweather"/>
                <a:sym typeface="Merriweather"/>
              </a:rPr>
              <a:t>Ricardo Sainz Nilsen</a:t>
            </a:r>
            <a:endParaRPr sz="25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" name="Google Shape;17;p5"/>
          <p:cNvSpPr txBox="1"/>
          <p:nvPr/>
        </p:nvSpPr>
        <p:spPr>
          <a:xfrm>
            <a:off x="3420000" y="4556125"/>
            <a:ext cx="3600000" cy="27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Arquitecto Senior</a:t>
            </a:r>
            <a:endParaRPr b="1" sz="1150">
              <a:solidFill>
                <a:srgbClr val="222222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Estudio Arquitectura Brillante, Madrid, España</a:t>
            </a:r>
            <a:b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2018 – Actualidad</a:t>
            </a:r>
            <a:endParaRPr sz="1000"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7500" lvl="0" marL="198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Rubik"/>
              <a:buChar char="●"/>
            </a:pPr>
            <a: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Dirigir el diseño y desarrollo de proyectos arquitectónicos residenciales y comerciales desde la concepción hasta la ejecución.</a:t>
            </a:r>
            <a:endParaRPr sz="1000"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75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Rubik"/>
              <a:buChar char="●"/>
            </a:pPr>
            <a: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Colaborar con clientes para comprender sus objetivos y requisitos, y presentar soluciones creativas y funcionales.</a:t>
            </a:r>
            <a:endParaRPr sz="1000"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75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Rubik"/>
              <a:buChar char="●"/>
            </a:pPr>
            <a: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Coordinar con ingenieros y consultores para asegurar la integridad estructural y eficiencia de los diseños.</a:t>
            </a:r>
            <a:endParaRPr sz="1000"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75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Rubik"/>
              <a:buChar char="●"/>
            </a:pPr>
            <a: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Supervisar y guiar a equipos de diseño en la elaboración de planos, maquetas y presentaciones para propuestas y licitaciones.</a:t>
            </a:r>
            <a:endParaRPr sz="1000"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75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Rubik"/>
              <a:buChar char="●"/>
            </a:pPr>
            <a: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Garantizar el cumplimiento de los estándares de calidad y códigos de construcción en todos los proyectos.</a:t>
            </a:r>
            <a:endParaRPr sz="1000"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8" name="Google Shape;18;p5"/>
          <p:cNvSpPr txBox="1"/>
          <p:nvPr/>
        </p:nvSpPr>
        <p:spPr>
          <a:xfrm>
            <a:off x="3420000" y="2269850"/>
            <a:ext cx="3600000" cy="8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Arquitecto con una sólida formación académica y más de 5 años de experiencia en el diseño y gestión de proyectos arquitectónicos de diversas escalas. Mi pasión por el diseño y la creatividad se combina con un enfoque práctico y orientado a resultados. He liderado equipos multidisciplinarios y colaborado estrechamente con clientes para convertir sus visiones en realidad. Soy innovador, detallista y comprometido con la excelencia en cada proyecto que emprendo.</a:t>
            </a:r>
            <a:endParaRPr sz="1000"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" name="Google Shape;19;p5"/>
          <p:cNvSpPr txBox="1"/>
          <p:nvPr/>
        </p:nvSpPr>
        <p:spPr>
          <a:xfrm>
            <a:off x="3420000" y="916000"/>
            <a:ext cx="20169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latin typeface="Rubik Light"/>
                <a:ea typeface="Rubik Light"/>
                <a:cs typeface="Rubik Light"/>
                <a:sym typeface="Rubik Light"/>
              </a:rPr>
              <a:t>Arquitecto</a:t>
            </a:r>
            <a:endParaRPr sz="1600"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20" name="Google Shape;20;p5"/>
          <p:cNvSpPr txBox="1"/>
          <p:nvPr/>
        </p:nvSpPr>
        <p:spPr>
          <a:xfrm>
            <a:off x="3420000" y="1748975"/>
            <a:ext cx="33483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Merriweather"/>
                <a:ea typeface="Merriweather"/>
                <a:cs typeface="Merriweather"/>
                <a:sym typeface="Merriweather"/>
              </a:rPr>
              <a:t>Resumen profesional</a:t>
            </a:r>
            <a:endParaRPr sz="15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" name="Google Shape;21;p5"/>
          <p:cNvSpPr txBox="1"/>
          <p:nvPr/>
        </p:nvSpPr>
        <p:spPr>
          <a:xfrm>
            <a:off x="540000" y="2120525"/>
            <a:ext cx="2016900" cy="32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Contacto</a:t>
            </a:r>
            <a:endParaRPr sz="15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2" name="Google Shape;22;p5"/>
          <p:cNvSpPr txBox="1"/>
          <p:nvPr/>
        </p:nvSpPr>
        <p:spPr>
          <a:xfrm>
            <a:off x="540000" y="2634625"/>
            <a:ext cx="2016900" cy="9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T: </a:t>
            </a:r>
            <a:r>
              <a:rPr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+34 123 456 789</a:t>
            </a:r>
            <a:endParaRPr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E:</a:t>
            </a:r>
            <a:r>
              <a:rPr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r.sainz@activacv.com</a:t>
            </a:r>
            <a:endParaRPr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D</a:t>
            </a:r>
            <a:r>
              <a:rPr b="1"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:</a:t>
            </a:r>
            <a:r>
              <a:rPr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Madrid, España</a:t>
            </a:r>
            <a:endParaRPr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L: </a:t>
            </a:r>
            <a:r>
              <a:rPr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@linkedin.com/in/ricardosainz</a:t>
            </a:r>
            <a:endParaRPr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W:</a:t>
            </a:r>
            <a:r>
              <a:rPr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rsainzarquitecto.com</a:t>
            </a:r>
            <a:endParaRPr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3" name="Google Shape;23;p5"/>
          <p:cNvSpPr txBox="1"/>
          <p:nvPr/>
        </p:nvSpPr>
        <p:spPr>
          <a:xfrm>
            <a:off x="3420000" y="4115525"/>
            <a:ext cx="33483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Merriweather"/>
                <a:ea typeface="Merriweather"/>
                <a:cs typeface="Merriweather"/>
                <a:sym typeface="Merriweather"/>
              </a:rPr>
              <a:t>Experiencia</a:t>
            </a:r>
            <a:endParaRPr sz="15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" name="Google Shape;24;p5"/>
          <p:cNvSpPr txBox="1"/>
          <p:nvPr/>
        </p:nvSpPr>
        <p:spPr>
          <a:xfrm>
            <a:off x="3420000" y="7690975"/>
            <a:ext cx="3600000" cy="16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22222"/>
                </a:solidFill>
                <a:latin typeface="Rubik"/>
                <a:ea typeface="Rubik"/>
                <a:cs typeface="Rubik"/>
                <a:sym typeface="Rubik"/>
              </a:rPr>
              <a:t>Arquitecto Asociado</a:t>
            </a:r>
            <a:endParaRPr b="1"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Empresa de Diseño Urbano. Madrid, España</a:t>
            </a:r>
            <a:b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2015 – 2018</a:t>
            </a:r>
            <a:endParaRPr sz="1000"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7500" lvl="0" marL="198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Rubik"/>
              <a:buChar char="●"/>
            </a:pPr>
            <a: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Participar en el diseño y planificación de proyectos urbanos y de desarrollo sostenible.</a:t>
            </a:r>
            <a:endParaRPr sz="1000"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75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Rubik"/>
              <a:buChar char="●"/>
            </a:pPr>
            <a: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Realizar estudios de viabilidad y análisis de factibilidad para proyectos inmobiliarios.</a:t>
            </a:r>
            <a:endParaRPr sz="1000"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75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Rubik"/>
              <a:buChar char="●"/>
            </a:pPr>
            <a: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Colaborar con el equipo de diseño en la preparación de informes técnicos y presentaciones para clientes y autoridades locales.</a:t>
            </a:r>
            <a:endParaRPr sz="1000"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75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Rubik"/>
              <a:buChar char="●"/>
            </a:pPr>
            <a:r>
              <a:rPr lang="es" sz="10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Supervisar la ejecución de proyectos en campo para asegurar el cumplimiento de los diseños propuestos.</a:t>
            </a:r>
            <a:endParaRPr sz="1000"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5" name="Google Shape;25;p5"/>
          <p:cNvSpPr txBox="1"/>
          <p:nvPr/>
        </p:nvSpPr>
        <p:spPr>
          <a:xfrm>
            <a:off x="540000" y="4587625"/>
            <a:ext cx="1910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Máster en Arquitectura</a:t>
            </a:r>
            <a:endParaRPr b="1" sz="11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Universidad de madrid</a:t>
            </a:r>
            <a:br>
              <a:rPr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2013 – 2015</a:t>
            </a:r>
            <a:endParaRPr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6" name="Google Shape;26;p5"/>
          <p:cNvSpPr txBox="1"/>
          <p:nvPr/>
        </p:nvSpPr>
        <p:spPr>
          <a:xfrm>
            <a:off x="540000" y="4070825"/>
            <a:ext cx="17769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Formación</a:t>
            </a:r>
            <a:endParaRPr sz="15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" name="Google Shape;27;p5"/>
          <p:cNvSpPr txBox="1"/>
          <p:nvPr/>
        </p:nvSpPr>
        <p:spPr>
          <a:xfrm>
            <a:off x="540000" y="5283525"/>
            <a:ext cx="1910400" cy="5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Licenciatura en Arquitectura</a:t>
            </a:r>
            <a:endParaRPr b="1" sz="11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Universidad de Barcelona</a:t>
            </a:r>
            <a:br>
              <a:rPr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lang="es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2009– 2013</a:t>
            </a:r>
            <a:endParaRPr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8" name="Google Shape;28;p5"/>
          <p:cNvSpPr txBox="1"/>
          <p:nvPr/>
        </p:nvSpPr>
        <p:spPr>
          <a:xfrm>
            <a:off x="540000" y="6413400"/>
            <a:ext cx="17769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Habilidades</a:t>
            </a:r>
            <a:endParaRPr sz="15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" name="Google Shape;29;p5"/>
          <p:cNvSpPr txBox="1"/>
          <p:nvPr/>
        </p:nvSpPr>
        <p:spPr>
          <a:xfrm>
            <a:off x="540000" y="6942075"/>
            <a:ext cx="1910400" cy="12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ubik"/>
              <a:buChar char="●"/>
            </a:pPr>
            <a:r>
              <a:rPr lang="es" sz="9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Dominio avanzado de software de diseño arquitectónico como AutoCAD, SketchUp, Revit y Adobe Creative Suite.</a:t>
            </a:r>
            <a:endParaRPr sz="9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ubik"/>
              <a:buChar char="●"/>
            </a:pPr>
            <a:r>
              <a:rPr lang="es" sz="9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Conocimiento sólido de normativas y códigos de construcción locales e internacionales.</a:t>
            </a:r>
            <a:endParaRPr sz="9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ubik"/>
              <a:buChar char="●"/>
            </a:pPr>
            <a:r>
              <a:rPr lang="es" sz="9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Capacidad para liderar equipos y gestionar múltiples proyectos simultáneamente.</a:t>
            </a:r>
            <a:endParaRPr sz="9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ubik"/>
              <a:buChar char="●"/>
            </a:pPr>
            <a:r>
              <a:rPr lang="es" sz="9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Creatividad en la generación de soluciones innovadoras y funcionales.</a:t>
            </a:r>
            <a:endParaRPr sz="9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ubik"/>
              <a:buChar char="●"/>
            </a:pPr>
            <a:r>
              <a:rPr lang="es" sz="9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Excelentes habilidades de comunicación y presentación.</a:t>
            </a:r>
            <a:endParaRPr sz="9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0" name="Google Shape;30;p5" title="dane-wetton-vzticETKMYU-unsplash.jpg"/>
          <p:cNvPicPr preferRelativeResize="0"/>
          <p:nvPr/>
        </p:nvPicPr>
        <p:blipFill rotWithShape="1">
          <a:blip r:embed="rId3">
            <a:alphaModFix/>
          </a:blip>
          <a:srcRect b="10013" l="0" r="0" t="10005"/>
          <a:stretch/>
        </p:blipFill>
        <p:spPr>
          <a:xfrm>
            <a:off x="539988" y="452450"/>
            <a:ext cx="1259999" cy="12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5"/>
          <p:cNvSpPr/>
          <p:nvPr/>
        </p:nvSpPr>
        <p:spPr>
          <a:xfrm>
            <a:off x="3420000" y="2002175"/>
            <a:ext cx="381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3420000" y="4368713"/>
            <a:ext cx="381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540000" y="2432525"/>
            <a:ext cx="2016900" cy="1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540000" y="4313225"/>
            <a:ext cx="2016900" cy="1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" name="Google Shape;35;p5"/>
          <p:cNvSpPr/>
          <p:nvPr/>
        </p:nvSpPr>
        <p:spPr>
          <a:xfrm>
            <a:off x="540000" y="6655800"/>
            <a:ext cx="2016900" cy="1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l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