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1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Inter SemiBold"/>
      <p:regular r:id="rId7"/>
      <p:bold r:id="rId8"/>
      <p:italic r:id="rId9"/>
      <p:boldItalic r:id="rId10"/>
    </p:embeddedFont>
    <p:embeddedFont>
      <p:font typeface="Arimo"/>
      <p:regular r:id="rId11"/>
      <p:bold r:id="rId12"/>
      <p:italic r:id="rId13"/>
      <p:boldItalic r:id="rId14"/>
    </p:embeddedFont>
    <p:embeddedFont>
      <p:font typeface="Inter"/>
      <p:regular r:id="rId15"/>
      <p:bold r:id="rId16"/>
      <p:italic r:id="rId17"/>
      <p:boldItalic r:id="rId18"/>
    </p:embeddedFont>
    <p:embeddedFont>
      <p:font typeface="Rubik SemiBold"/>
      <p:regular r:id="rId19"/>
      <p:bold r:id="rId20"/>
      <p:italic r:id="rId21"/>
      <p:boldItalic r:id="rId22"/>
    </p:embeddedFont>
    <p:embeddedFont>
      <p:font typeface="Rubik"/>
      <p:regular r:id="rId23"/>
      <p:bold r:id="rId24"/>
      <p:italic r:id="rId25"/>
      <p:boldItalic r:id="rId26"/>
    </p:embeddedFont>
    <p:embeddedFont>
      <p:font typeface="Open Sans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40">
          <p15:clr>
            <a:srgbClr val="9AA0A6"/>
          </p15:clr>
        </p15:guide>
        <p15:guide id="2" pos="4422">
          <p15:clr>
            <a:srgbClr val="9AA0A6"/>
          </p15:clr>
        </p15:guide>
        <p15:guide id="3" orient="horz" pos="340">
          <p15:clr>
            <a:srgbClr val="9AA0A6"/>
          </p15:clr>
        </p15:guide>
        <p15:guide id="4" orient="horz" pos="3005">
          <p15:clr>
            <a:srgbClr val="9AA0A6"/>
          </p15:clr>
        </p15:guide>
        <p15:guide id="5" orient="horz" pos="3685">
          <p15:clr>
            <a:srgbClr val="9AA0A6"/>
          </p15:clr>
        </p15:guide>
        <p15:guide id="6" orient="horz" pos="4365">
          <p15:clr>
            <a:srgbClr val="9AA0A6"/>
          </p15:clr>
        </p15:guide>
        <p15:guide id="7" pos="215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40"/>
        <p:guide pos="4422"/>
        <p:guide pos="340" orient="horz"/>
        <p:guide pos="3005" orient="horz"/>
        <p:guide pos="3685" orient="horz"/>
        <p:guide pos="4365" orient="horz"/>
        <p:guide pos="215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ubikSemiBold-bold.fntdata"/><Relationship Id="rId22" Type="http://schemas.openxmlformats.org/officeDocument/2006/relationships/font" Target="fonts/RubikSemiBold-boldItalic.fntdata"/><Relationship Id="rId21" Type="http://schemas.openxmlformats.org/officeDocument/2006/relationships/font" Target="fonts/RubikSemiBold-italic.fntdata"/><Relationship Id="rId24" Type="http://schemas.openxmlformats.org/officeDocument/2006/relationships/font" Target="fonts/Rubik-bold.fntdata"/><Relationship Id="rId23" Type="http://schemas.openxmlformats.org/officeDocument/2006/relationships/font" Target="fonts/Rubik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InterSemiBold-italic.fntdata"/><Relationship Id="rId26" Type="http://schemas.openxmlformats.org/officeDocument/2006/relationships/font" Target="fonts/Rubik-boldItalic.fntdata"/><Relationship Id="rId25" Type="http://schemas.openxmlformats.org/officeDocument/2006/relationships/font" Target="fonts/Rubik-italic.fntdata"/><Relationship Id="rId28" Type="http://schemas.openxmlformats.org/officeDocument/2006/relationships/font" Target="fonts/OpenSans-bold.fntdata"/><Relationship Id="rId27" Type="http://schemas.openxmlformats.org/officeDocument/2006/relationships/font" Target="fonts/Open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italic.fntdata"/><Relationship Id="rId7" Type="http://schemas.openxmlformats.org/officeDocument/2006/relationships/font" Target="fonts/InterSemiBold-regular.fntdata"/><Relationship Id="rId8" Type="http://schemas.openxmlformats.org/officeDocument/2006/relationships/font" Target="fonts/InterSemiBold-bold.fntdata"/><Relationship Id="rId30" Type="http://schemas.openxmlformats.org/officeDocument/2006/relationships/font" Target="fonts/OpenSans-boldItalic.fntdata"/><Relationship Id="rId11" Type="http://schemas.openxmlformats.org/officeDocument/2006/relationships/font" Target="fonts/Arimo-regular.fntdata"/><Relationship Id="rId10" Type="http://schemas.openxmlformats.org/officeDocument/2006/relationships/font" Target="fonts/InterSemiBold-boldItalic.fntdata"/><Relationship Id="rId13" Type="http://schemas.openxmlformats.org/officeDocument/2006/relationships/font" Target="fonts/Arimo-italic.fntdata"/><Relationship Id="rId12" Type="http://schemas.openxmlformats.org/officeDocument/2006/relationships/font" Target="fonts/Arimo-bold.fntdata"/><Relationship Id="rId15" Type="http://schemas.openxmlformats.org/officeDocument/2006/relationships/font" Target="fonts/Inter-regular.fntdata"/><Relationship Id="rId14" Type="http://schemas.openxmlformats.org/officeDocument/2006/relationships/font" Target="fonts/Arimo-boldItalic.fntdata"/><Relationship Id="rId17" Type="http://schemas.openxmlformats.org/officeDocument/2006/relationships/font" Target="fonts/Inter-italic.fntdata"/><Relationship Id="rId16" Type="http://schemas.openxmlformats.org/officeDocument/2006/relationships/font" Target="fonts/Inter-bold.fntdata"/><Relationship Id="rId19" Type="http://schemas.openxmlformats.org/officeDocument/2006/relationships/font" Target="fonts/RubikSemiBold-regular.fntdata"/><Relationship Id="rId18" Type="http://schemas.openxmlformats.org/officeDocument/2006/relationships/font" Target="fonts/Inter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47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g4fb9f03012_0_57:notes"/>
          <p:cNvSpPr/>
          <p:nvPr>
            <p:ph idx="2" type="sldImg"/>
          </p:nvPr>
        </p:nvSpPr>
        <p:spPr>
          <a:xfrm>
            <a:off x="2217047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" name="Google Shape;14;g4fb9f03012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ágina 1" type="blank">
  <p:cSld name="BLANK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/>
          <p:nvPr/>
        </p:nvSpPr>
        <p:spPr>
          <a:xfrm>
            <a:off x="0" y="0"/>
            <a:ext cx="2880000" cy="10692000"/>
          </a:xfrm>
          <a:prstGeom prst="rect">
            <a:avLst/>
          </a:prstGeom>
          <a:solidFill>
            <a:srgbClr val="0C34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ágina 1 1">
  <p:cSld name="BLANK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3"/>
          <p:cNvCxnSpPr/>
          <p:nvPr/>
        </p:nvCxnSpPr>
        <p:spPr>
          <a:xfrm>
            <a:off x="504000" y="3321650"/>
            <a:ext cx="6552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>
  <p:cSld name="CUSTOM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1022950" y="2970775"/>
            <a:ext cx="5745300" cy="65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/>
        </p:nvSpPr>
        <p:spPr>
          <a:xfrm>
            <a:off x="3420000" y="387600"/>
            <a:ext cx="4027200" cy="8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latin typeface="Rubik SemiBold"/>
                <a:ea typeface="Rubik SemiBold"/>
                <a:cs typeface="Rubik SemiBold"/>
                <a:sym typeface="Rubik SemiBold"/>
              </a:rPr>
              <a:t>ARTURO</a:t>
            </a:r>
            <a:endParaRPr sz="2800">
              <a:latin typeface="Rubik SemiBold"/>
              <a:ea typeface="Rubik SemiBold"/>
              <a:cs typeface="Rubik SemiBold"/>
              <a:sym typeface="Rubik SemiBol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latin typeface="Rubik"/>
                <a:ea typeface="Rubik"/>
                <a:cs typeface="Rubik"/>
                <a:sym typeface="Rubik"/>
              </a:rPr>
              <a:t>SANZ CASTRO</a:t>
            </a:r>
            <a:endParaRPr sz="2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7" name="Google Shape;17;p5"/>
          <p:cNvSpPr txBox="1"/>
          <p:nvPr/>
        </p:nvSpPr>
        <p:spPr>
          <a:xfrm>
            <a:off x="3420000" y="4191950"/>
            <a:ext cx="3600000" cy="1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50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  <a:t>Jefe de departamento Contable</a:t>
            </a:r>
            <a:endParaRPr b="1" sz="1100"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45818E"/>
                </a:solidFill>
                <a:latin typeface="Inter"/>
                <a:ea typeface="Inter"/>
                <a:cs typeface="Inter"/>
                <a:sym typeface="Inter"/>
              </a:rPr>
              <a:t>Aluminios</a:t>
            </a:r>
            <a:r>
              <a:rPr lang="es" sz="1000">
                <a:solidFill>
                  <a:srgbClr val="45818E"/>
                </a:solidFill>
                <a:latin typeface="Inter"/>
                <a:ea typeface="Inter"/>
                <a:cs typeface="Inter"/>
                <a:sym typeface="Inter"/>
              </a:rPr>
              <a:t> Gambin SL </a:t>
            </a:r>
            <a:br>
              <a:rPr lang="es" sz="1000">
                <a:solidFill>
                  <a:srgbClr val="45818E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s" sz="1000">
                <a:solidFill>
                  <a:srgbClr val="45818E"/>
                </a:solidFill>
                <a:latin typeface="Inter"/>
                <a:ea typeface="Inter"/>
                <a:cs typeface="Inter"/>
                <a:sym typeface="Inter"/>
              </a:rPr>
              <a:t>2019 - Actualidad</a:t>
            </a:r>
            <a:endParaRPr sz="1000">
              <a:solidFill>
                <a:srgbClr val="45818E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13850" lvl="0" marL="198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nter"/>
              <a:buChar char="●"/>
            </a:pPr>
            <a:r>
              <a:rPr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Supervisar y llevar a cabo el ciclo contable completo, incluyendo la preparación de estados financieros y balances.</a:t>
            </a:r>
            <a:endParaRPr sz="10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138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nter"/>
              <a:buChar char="●"/>
            </a:pPr>
            <a:r>
              <a:rPr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Realizar el análisis de costos y el control presupuestario para garantizar la eficiencia operativa.</a:t>
            </a:r>
            <a:endParaRPr sz="10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138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nter"/>
              <a:buChar char="●"/>
            </a:pPr>
            <a:r>
              <a:rPr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Gestionar y coordinar auditorías internas y externas, asegurando la precisión y cumplimiento de los informes financieros.</a:t>
            </a:r>
            <a:endParaRPr sz="10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138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nter"/>
              <a:buChar char="●"/>
            </a:pPr>
            <a:r>
              <a:rPr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Implementar mejoras en los sistemas contables y administrativos, reduciendo los tiempos de cierre mensual en un 20%.</a:t>
            </a:r>
            <a:endParaRPr sz="10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138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nter"/>
              <a:buChar char="●"/>
            </a:pPr>
            <a:r>
              <a:rPr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Colaborar con el equipo de ventas para analizar márgenes de ganancia y costos de producción en nuevos proyectos.</a:t>
            </a:r>
            <a:endParaRPr sz="10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" name="Google Shape;18;p5"/>
          <p:cNvSpPr txBox="1"/>
          <p:nvPr/>
        </p:nvSpPr>
        <p:spPr>
          <a:xfrm>
            <a:off x="3420000" y="2210475"/>
            <a:ext cx="3600000" cy="1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Contable altamente capacitado con más de 5 años de experiencia en la gestión y análisis financiero. Amplio conocimiento en la preparación y presentación de informes financieros, registros contables y análisis de costes. Excelente habilidad para trabajar con precisión y atención al detalle. Comprometido con el cumplimiento de regulaciones y normativas fiscales. </a:t>
            </a:r>
            <a:endParaRPr sz="10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" name="Google Shape;19;p5"/>
          <p:cNvSpPr txBox="1"/>
          <p:nvPr/>
        </p:nvSpPr>
        <p:spPr>
          <a:xfrm>
            <a:off x="3420000" y="1285275"/>
            <a:ext cx="20169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134F5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Contable</a:t>
            </a:r>
            <a:endParaRPr sz="1600">
              <a:solidFill>
                <a:srgbClr val="134F5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0" name="Google Shape;20;p5"/>
          <p:cNvSpPr txBox="1"/>
          <p:nvPr/>
        </p:nvSpPr>
        <p:spPr>
          <a:xfrm>
            <a:off x="3420000" y="1842000"/>
            <a:ext cx="33483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Rubik"/>
                <a:ea typeface="Rubik"/>
                <a:cs typeface="Rubik"/>
                <a:sym typeface="Rubik"/>
              </a:rPr>
              <a:t>PERFIL PROFESIONAL</a:t>
            </a:r>
            <a:endParaRPr sz="15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1" name="Google Shape;21;p5"/>
          <p:cNvSpPr txBox="1"/>
          <p:nvPr/>
        </p:nvSpPr>
        <p:spPr>
          <a:xfrm>
            <a:off x="540000" y="1842000"/>
            <a:ext cx="2016900" cy="3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CONTACTO</a:t>
            </a:r>
            <a:endParaRPr sz="15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2" name="Google Shape;22;p5"/>
          <p:cNvSpPr txBox="1"/>
          <p:nvPr/>
        </p:nvSpPr>
        <p:spPr>
          <a:xfrm>
            <a:off x="540000" y="2279900"/>
            <a:ext cx="2016900" cy="9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T: </a:t>
            </a:r>
            <a:r>
              <a:rPr lang="es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+34 123 456 789</a:t>
            </a:r>
            <a:endParaRPr sz="1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E:</a:t>
            </a:r>
            <a:r>
              <a:rPr lang="es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email@email.com</a:t>
            </a:r>
            <a:endParaRPr sz="1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</a:t>
            </a:r>
            <a:r>
              <a:rPr b="1" lang="es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r>
              <a:rPr lang="es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s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Ciudad</a:t>
            </a:r>
            <a:r>
              <a:rPr lang="es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, CP 00000</a:t>
            </a:r>
            <a:endParaRPr sz="1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s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W:</a:t>
            </a:r>
            <a:r>
              <a:rPr lang="es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s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tuweb</a:t>
            </a:r>
            <a:r>
              <a:rPr lang="es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.com</a:t>
            </a:r>
            <a:endParaRPr sz="1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" name="Google Shape;23;p5"/>
          <p:cNvSpPr txBox="1"/>
          <p:nvPr/>
        </p:nvSpPr>
        <p:spPr>
          <a:xfrm>
            <a:off x="3420000" y="3751350"/>
            <a:ext cx="33483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Rubik"/>
                <a:ea typeface="Rubik"/>
                <a:cs typeface="Rubik"/>
                <a:sym typeface="Rubik"/>
              </a:rPr>
              <a:t>EXPERIENCIA</a:t>
            </a:r>
            <a:endParaRPr sz="15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4" name="Google Shape;24;p5"/>
          <p:cNvSpPr txBox="1"/>
          <p:nvPr/>
        </p:nvSpPr>
        <p:spPr>
          <a:xfrm>
            <a:off x="3420000" y="7495375"/>
            <a:ext cx="3600000" cy="22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50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  <a:t>Contable</a:t>
            </a:r>
            <a:endParaRPr b="1" sz="11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45818E"/>
                </a:solidFill>
                <a:latin typeface="Inter"/>
                <a:ea typeface="Inter"/>
                <a:cs typeface="Inter"/>
                <a:sym typeface="Inter"/>
              </a:rPr>
              <a:t>Sistemas de Radio SL</a:t>
            </a:r>
            <a:br>
              <a:rPr lang="es" sz="1000">
                <a:solidFill>
                  <a:srgbClr val="45818E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s" sz="1000">
                <a:solidFill>
                  <a:srgbClr val="45818E"/>
                </a:solidFill>
                <a:latin typeface="Inter"/>
                <a:ea typeface="Inter"/>
                <a:cs typeface="Inter"/>
                <a:sym typeface="Inter"/>
              </a:rPr>
              <a:t>2016 - 2018</a:t>
            </a:r>
            <a:endParaRPr sz="1000">
              <a:solidFill>
                <a:srgbClr val="45818E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7500" lvl="0" marL="1980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Inter"/>
              <a:buChar char="●"/>
            </a:pPr>
            <a:r>
              <a:rPr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Asistir en la preparación de declaraciones de impuestos y auditorías para clientes de diversas industrias.</a:t>
            </a:r>
            <a:endParaRPr sz="10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75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Inter"/>
              <a:buChar char="●"/>
            </a:pPr>
            <a:r>
              <a:rPr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Realizar conciliaciones bancarias y mantener registros contables precisos para clientes asignados.</a:t>
            </a:r>
            <a:endParaRPr sz="10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75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Inter"/>
              <a:buChar char="●"/>
            </a:pPr>
            <a:r>
              <a:rPr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Participar en la implementación de un sistema de gestión de documentos digitales, mejorando la eficiencia en un 30%.</a:t>
            </a:r>
            <a:endParaRPr sz="10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" name="Google Shape;25;p5"/>
          <p:cNvSpPr txBox="1"/>
          <p:nvPr/>
        </p:nvSpPr>
        <p:spPr>
          <a:xfrm>
            <a:off x="540000" y="3893600"/>
            <a:ext cx="19104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Máster en Gestión Financiera</a:t>
            </a:r>
            <a:endParaRPr b="1" sz="11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Universidad de Barcelona  2015-2017</a:t>
            </a:r>
            <a:endParaRPr sz="1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" name="Google Shape;26;p5"/>
          <p:cNvSpPr txBox="1"/>
          <p:nvPr/>
        </p:nvSpPr>
        <p:spPr>
          <a:xfrm>
            <a:off x="540000" y="3453000"/>
            <a:ext cx="17769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FORMACIÓN</a:t>
            </a:r>
            <a:endParaRPr sz="15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7" name="Google Shape;27;p5"/>
          <p:cNvSpPr txBox="1"/>
          <p:nvPr/>
        </p:nvSpPr>
        <p:spPr>
          <a:xfrm>
            <a:off x="540000" y="4970500"/>
            <a:ext cx="1910400" cy="5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Grado en Empresariales</a:t>
            </a:r>
            <a:endParaRPr b="1" sz="11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Universidad de Barcelona</a:t>
            </a:r>
            <a:r>
              <a:rPr lang="es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2012-2015</a:t>
            </a:r>
            <a:endParaRPr sz="1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" name="Google Shape;28;p5"/>
          <p:cNvSpPr txBox="1"/>
          <p:nvPr/>
        </p:nvSpPr>
        <p:spPr>
          <a:xfrm>
            <a:off x="540000" y="5795575"/>
            <a:ext cx="17769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HABILIDADES</a:t>
            </a:r>
            <a:endParaRPr sz="15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9" name="Google Shape;29;p5"/>
          <p:cNvSpPr txBox="1"/>
          <p:nvPr/>
        </p:nvSpPr>
        <p:spPr>
          <a:xfrm>
            <a:off x="540000" y="6324250"/>
            <a:ext cx="1910400" cy="22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Inter"/>
              <a:buChar char="●"/>
            </a:pPr>
            <a:r>
              <a:rPr lang="es" sz="9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Dominio de software de contabilidad: SAP, QuickBooks, Excel.</a:t>
            </a:r>
            <a:endParaRPr sz="9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Inter"/>
              <a:buChar char="●"/>
            </a:pPr>
            <a:r>
              <a:rPr lang="es" sz="9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Conocimientos sólidos en regulaciones fiscales locales e internacionales.</a:t>
            </a:r>
            <a:endParaRPr sz="9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Inter"/>
              <a:buChar char="●"/>
            </a:pPr>
            <a:r>
              <a:rPr lang="es" sz="9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Capacidad para trabajar con múltiples monedas y realizar conversiones.</a:t>
            </a:r>
            <a:endParaRPr sz="9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Inter"/>
              <a:buChar char="●"/>
            </a:pPr>
            <a:r>
              <a:rPr lang="es" sz="9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Habilidades analíticas para la interpretación de datos financieros y elaboración de informes.</a:t>
            </a:r>
            <a:endParaRPr sz="9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" name="Google Shape;30;p5"/>
          <p:cNvSpPr txBox="1"/>
          <p:nvPr/>
        </p:nvSpPr>
        <p:spPr>
          <a:xfrm>
            <a:off x="540000" y="8869575"/>
            <a:ext cx="17769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IDIOMAS</a:t>
            </a:r>
            <a:endParaRPr sz="15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1" name="Google Shape;31;p5"/>
          <p:cNvSpPr txBox="1"/>
          <p:nvPr/>
        </p:nvSpPr>
        <p:spPr>
          <a:xfrm>
            <a:off x="540000" y="9398250"/>
            <a:ext cx="19104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Inter"/>
              <a:buChar char="●"/>
            </a:pPr>
            <a:r>
              <a:rPr lang="es" sz="9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Español Nativo</a:t>
            </a:r>
            <a:endParaRPr sz="9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Inter"/>
              <a:buChar char="●"/>
            </a:pPr>
            <a:r>
              <a:rPr lang="es" sz="9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Inglés B2</a:t>
            </a:r>
            <a:endParaRPr sz="9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Inter"/>
              <a:buChar char="●"/>
            </a:pPr>
            <a:r>
              <a:rPr lang="es" sz="9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Portugués B1</a:t>
            </a:r>
            <a:endParaRPr sz="9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2" name="Google Shape;32;p5" title="dane-wetton-vzticETKMYU-unsplash.jpg"/>
          <p:cNvPicPr preferRelativeResize="0"/>
          <p:nvPr/>
        </p:nvPicPr>
        <p:blipFill rotWithShape="1">
          <a:blip r:embed="rId3">
            <a:alphaModFix/>
          </a:blip>
          <a:srcRect b="21810" l="6963" r="6955" t="9342"/>
          <a:stretch/>
        </p:blipFill>
        <p:spPr>
          <a:xfrm>
            <a:off x="540000" y="387602"/>
            <a:ext cx="1080000" cy="1080000"/>
          </a:xfrm>
          <a:prstGeom prst="roundRect">
            <a:avLst>
              <a:gd fmla="val 7104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ly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