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0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Roboto Medium"/>
      <p:regular r:id="rId7"/>
      <p:bold r:id="rId8"/>
      <p:italic r:id="rId9"/>
      <p:boldItalic r:id="rId10"/>
    </p:embeddedFont>
    <p:embeddedFont>
      <p:font typeface="Roboto"/>
      <p:regular r:id="rId11"/>
      <p:bold r:id="rId12"/>
      <p:italic r:id="rId13"/>
      <p:boldItalic r:id="rId14"/>
    </p:embeddedFont>
    <p:embeddedFont>
      <p:font typeface="Open Sans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4445">
          <p15:clr>
            <a:srgbClr val="FF0000"/>
          </p15:clr>
        </p15:guide>
        <p15:guide id="2" orient="horz" pos="317">
          <p15:clr>
            <a:srgbClr val="FF0000"/>
          </p15:clr>
        </p15:guide>
        <p15:guide id="3" orient="horz" pos="3005">
          <p15:clr>
            <a:srgbClr val="9AA0A6"/>
          </p15:clr>
        </p15:guide>
        <p15:guide id="4" orient="horz" pos="3685">
          <p15:clr>
            <a:srgbClr val="9AA0A6"/>
          </p15:clr>
        </p15:guide>
        <p15:guide id="5" orient="horz" pos="4365">
          <p15:clr>
            <a:srgbClr val="9AA0A6"/>
          </p15:clr>
        </p15:guide>
        <p15:guide id="6" pos="317">
          <p15:clr>
            <a:srgbClr val="FF0000"/>
          </p15:clr>
        </p15:guide>
        <p15:guide id="7" orient="horz" pos="6418">
          <p15:clr>
            <a:srgbClr val="747775"/>
          </p15:clr>
        </p15:guide>
        <p15:guide id="8" pos="2635">
          <p15:clr>
            <a:srgbClr val="747775"/>
          </p15:clr>
        </p15:guide>
        <p15:guide id="9" pos="2867">
          <p15:clr>
            <a:srgbClr val="747775"/>
          </p15:clr>
        </p15:guide>
        <p15:guide id="10" pos="549">
          <p15:clr>
            <a:srgbClr val="747775"/>
          </p15:clr>
        </p15:guide>
        <p15:guide id="11" pos="2408">
          <p15:clr>
            <a:srgbClr val="747775"/>
          </p15:clr>
        </p15:guide>
        <p15:guide id="12" orient="horz" pos="283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445"/>
        <p:guide pos="317" orient="horz"/>
        <p:guide pos="3005" orient="horz"/>
        <p:guide pos="3685" orient="horz"/>
        <p:guide pos="4365" orient="horz"/>
        <p:guide pos="317"/>
        <p:guide pos="6418" orient="horz"/>
        <p:guide pos="2635"/>
        <p:guide pos="2867"/>
        <p:guide pos="549"/>
        <p:guide pos="2408"/>
        <p:guide pos="283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Roboto-regular.fntdata"/><Relationship Id="rId10" Type="http://schemas.openxmlformats.org/officeDocument/2006/relationships/font" Target="fonts/RobotoMedium-boldItalic.fntdata"/><Relationship Id="rId13" Type="http://schemas.openxmlformats.org/officeDocument/2006/relationships/font" Target="fonts/Roboto-italic.fntdata"/><Relationship Id="rId12" Type="http://schemas.openxmlformats.org/officeDocument/2006/relationships/font" Target="fonts/Roboto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RobotoMedium-italic.fntdata"/><Relationship Id="rId15" Type="http://schemas.openxmlformats.org/officeDocument/2006/relationships/font" Target="fonts/OpenSans-regular.fntdata"/><Relationship Id="rId14" Type="http://schemas.openxmlformats.org/officeDocument/2006/relationships/font" Target="fonts/Roboto-boldItalic.fntdata"/><Relationship Id="rId17" Type="http://schemas.openxmlformats.org/officeDocument/2006/relationships/font" Target="fonts/OpenSans-italic.fntdata"/><Relationship Id="rId16" Type="http://schemas.openxmlformats.org/officeDocument/2006/relationships/font" Target="fonts/OpenSans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schemas.openxmlformats.org/officeDocument/2006/relationships/font" Target="fonts/OpenSans-boldItalic.fntdata"/><Relationship Id="rId7" Type="http://schemas.openxmlformats.org/officeDocument/2006/relationships/font" Target="fonts/RobotoMedium-regular.fntdata"/><Relationship Id="rId8" Type="http://schemas.openxmlformats.org/officeDocument/2006/relationships/font" Target="fonts/RobotoMedium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47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g2dfd3fe293c_0_73:notes"/>
          <p:cNvSpPr/>
          <p:nvPr>
            <p:ph idx="2" type="sldImg"/>
          </p:nvPr>
        </p:nvSpPr>
        <p:spPr>
          <a:xfrm>
            <a:off x="2217047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" name="Google Shape;13;g2dfd3fe293c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>
  <p:cSld name="CUSTOM">
    <p:spTree>
      <p:nvGrpSpPr>
        <p:cNvPr id="7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2"/>
          <p:cNvSpPr/>
          <p:nvPr/>
        </p:nvSpPr>
        <p:spPr>
          <a:xfrm>
            <a:off x="491950" y="1739475"/>
            <a:ext cx="6564000" cy="17397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" name="Google Shape;9;p2"/>
          <p:cNvSpPr/>
          <p:nvPr/>
        </p:nvSpPr>
        <p:spPr>
          <a:xfrm>
            <a:off x="504000" y="3743225"/>
            <a:ext cx="3679200" cy="6493500"/>
          </a:xfrm>
          <a:prstGeom prst="roundRect">
            <a:avLst>
              <a:gd fmla="val 0" name="adj"/>
            </a:avLst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seño personalizado 2">
  <p:cSld name="CUSTOM_2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idx="1" type="body"/>
          </p:nvPr>
        </p:nvSpPr>
        <p:spPr>
          <a:xfrm>
            <a:off x="1022950" y="2970775"/>
            <a:ext cx="5745300" cy="65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●"/>
              <a:defRPr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○"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■"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●"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○"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■"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●"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"/>
          <p:cNvSpPr txBox="1"/>
          <p:nvPr/>
        </p:nvSpPr>
        <p:spPr>
          <a:xfrm>
            <a:off x="871800" y="4065425"/>
            <a:ext cx="29436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latin typeface="Roboto Medium"/>
                <a:ea typeface="Roboto Medium"/>
                <a:cs typeface="Roboto Medium"/>
                <a:sym typeface="Roboto Medium"/>
              </a:rPr>
              <a:t>PROFESSIONAL EXPERIENCE</a:t>
            </a:r>
            <a:endParaRPr sz="1300"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16" name="Google Shape;16;p4"/>
          <p:cNvSpPr txBox="1"/>
          <p:nvPr/>
        </p:nvSpPr>
        <p:spPr>
          <a:xfrm>
            <a:off x="4551000" y="4546925"/>
            <a:ext cx="1965600" cy="76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latin typeface="Roboto Medium"/>
                <a:ea typeface="Roboto Medium"/>
                <a:cs typeface="Roboto Medium"/>
                <a:sym typeface="Roboto Medium"/>
              </a:rPr>
              <a:t>Master of Science in Mechanical Engineering</a:t>
            </a:r>
            <a:endParaRPr sz="9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University of New York</a:t>
            </a:r>
            <a:br>
              <a:rPr lang="es" sz="9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s" sz="9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2018 – 2020</a:t>
            </a:r>
            <a:endParaRPr sz="900"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" name="Google Shape;17;p4"/>
          <p:cNvSpPr txBox="1"/>
          <p:nvPr/>
        </p:nvSpPr>
        <p:spPr>
          <a:xfrm>
            <a:off x="4551000" y="6790025"/>
            <a:ext cx="2505000" cy="20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0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3D Design and Modeling (SolidWorks, AutoCAD, CATIA)</a:t>
            </a:r>
            <a:endParaRPr sz="10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0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Structural Analysis (ANSYS, Abaqus)</a:t>
            </a:r>
            <a:endParaRPr sz="10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0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Computational Fluid Dynamics (CFD)</a:t>
            </a:r>
            <a:endParaRPr sz="10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0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Project Management and Budget Control</a:t>
            </a:r>
            <a:endParaRPr sz="10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0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Product Research and Development</a:t>
            </a:r>
            <a:endParaRPr sz="10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0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Quality Control and Materials Testing</a:t>
            </a:r>
            <a:endParaRPr sz="10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0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Manufacturing Process Optimization</a:t>
            </a:r>
            <a:endParaRPr sz="10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0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ASME and API Standards Compliance</a:t>
            </a:r>
            <a:endParaRPr sz="10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" name="Google Shape;18;p4"/>
          <p:cNvSpPr txBox="1"/>
          <p:nvPr/>
        </p:nvSpPr>
        <p:spPr>
          <a:xfrm>
            <a:off x="4551000" y="5390525"/>
            <a:ext cx="1965600" cy="76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latin typeface="Roboto Medium"/>
                <a:ea typeface="Roboto Medium"/>
                <a:cs typeface="Roboto Medium"/>
                <a:sym typeface="Roboto Medium"/>
              </a:rPr>
              <a:t>Bachelor of Science in Mechanical Engineering</a:t>
            </a:r>
            <a:endParaRPr sz="9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University of New York</a:t>
            </a:r>
            <a:endParaRPr sz="900"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2013-2017</a:t>
            </a:r>
            <a:endParaRPr sz="900"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" name="Google Shape;19;p4"/>
          <p:cNvSpPr/>
          <p:nvPr/>
        </p:nvSpPr>
        <p:spPr>
          <a:xfrm flipH="1" rot="10800000">
            <a:off x="1239600" y="4311425"/>
            <a:ext cx="2583000" cy="72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" name="Google Shape;20;p4"/>
          <p:cNvSpPr/>
          <p:nvPr/>
        </p:nvSpPr>
        <p:spPr>
          <a:xfrm>
            <a:off x="871800" y="4304225"/>
            <a:ext cx="367800" cy="21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1" name="Google Shape;21;p4"/>
          <p:cNvSpPr txBox="1"/>
          <p:nvPr/>
        </p:nvSpPr>
        <p:spPr>
          <a:xfrm>
            <a:off x="868200" y="2061600"/>
            <a:ext cx="21018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latin typeface="Roboto Medium"/>
                <a:ea typeface="Roboto Medium"/>
                <a:cs typeface="Roboto Medium"/>
                <a:sym typeface="Roboto Medium"/>
              </a:rPr>
              <a:t>PROFILE</a:t>
            </a:r>
            <a:endParaRPr sz="1300"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22" name="Google Shape;22;p4"/>
          <p:cNvSpPr/>
          <p:nvPr/>
        </p:nvSpPr>
        <p:spPr>
          <a:xfrm flipH="1" rot="10800000">
            <a:off x="1236000" y="2307600"/>
            <a:ext cx="2583000" cy="72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" name="Google Shape;23;p4"/>
          <p:cNvSpPr/>
          <p:nvPr/>
        </p:nvSpPr>
        <p:spPr>
          <a:xfrm>
            <a:off x="868200" y="2300400"/>
            <a:ext cx="367800" cy="21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" name="Google Shape;24;p4"/>
          <p:cNvSpPr txBox="1"/>
          <p:nvPr/>
        </p:nvSpPr>
        <p:spPr>
          <a:xfrm>
            <a:off x="4551000" y="4065425"/>
            <a:ext cx="21018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latin typeface="Roboto Medium"/>
                <a:ea typeface="Roboto Medium"/>
                <a:cs typeface="Roboto Medium"/>
                <a:sym typeface="Roboto Medium"/>
              </a:rPr>
              <a:t>EDUCATION</a:t>
            </a:r>
            <a:endParaRPr sz="1300"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25" name="Google Shape;25;p4"/>
          <p:cNvSpPr/>
          <p:nvPr/>
        </p:nvSpPr>
        <p:spPr>
          <a:xfrm flipH="1" rot="10800000">
            <a:off x="4918800" y="4311425"/>
            <a:ext cx="2136900" cy="72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" name="Google Shape;26;p4"/>
          <p:cNvSpPr/>
          <p:nvPr/>
        </p:nvSpPr>
        <p:spPr>
          <a:xfrm>
            <a:off x="4551000" y="4304225"/>
            <a:ext cx="367800" cy="21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" name="Google Shape;27;p4"/>
          <p:cNvSpPr txBox="1"/>
          <p:nvPr/>
        </p:nvSpPr>
        <p:spPr>
          <a:xfrm>
            <a:off x="4551000" y="6286625"/>
            <a:ext cx="21018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latin typeface="Roboto Medium"/>
                <a:ea typeface="Roboto Medium"/>
                <a:cs typeface="Roboto Medium"/>
                <a:sym typeface="Roboto Medium"/>
              </a:rPr>
              <a:t>SKILLS</a:t>
            </a:r>
            <a:endParaRPr sz="1300"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28" name="Google Shape;28;p4"/>
          <p:cNvSpPr/>
          <p:nvPr/>
        </p:nvSpPr>
        <p:spPr>
          <a:xfrm flipH="1" rot="10800000">
            <a:off x="4918800" y="6532625"/>
            <a:ext cx="2136900" cy="72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" name="Google Shape;29;p4"/>
          <p:cNvSpPr/>
          <p:nvPr/>
        </p:nvSpPr>
        <p:spPr>
          <a:xfrm>
            <a:off x="4551000" y="6525425"/>
            <a:ext cx="367800" cy="21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0" name="Google Shape;30;p4"/>
          <p:cNvSpPr txBox="1"/>
          <p:nvPr/>
        </p:nvSpPr>
        <p:spPr>
          <a:xfrm>
            <a:off x="4551000" y="8953025"/>
            <a:ext cx="21018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latin typeface="Roboto Medium"/>
                <a:ea typeface="Roboto Medium"/>
                <a:cs typeface="Roboto Medium"/>
                <a:sym typeface="Roboto Medium"/>
              </a:rPr>
              <a:t>LANGUAGES</a:t>
            </a:r>
            <a:endParaRPr sz="1300"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31" name="Google Shape;31;p4"/>
          <p:cNvSpPr/>
          <p:nvPr/>
        </p:nvSpPr>
        <p:spPr>
          <a:xfrm flipH="1" rot="10800000">
            <a:off x="4918800" y="9199025"/>
            <a:ext cx="2136900" cy="72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" name="Google Shape;32;p4"/>
          <p:cNvSpPr/>
          <p:nvPr/>
        </p:nvSpPr>
        <p:spPr>
          <a:xfrm>
            <a:off x="4551000" y="9191825"/>
            <a:ext cx="367800" cy="21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3" name="Google Shape;33;p4"/>
          <p:cNvSpPr txBox="1"/>
          <p:nvPr/>
        </p:nvSpPr>
        <p:spPr>
          <a:xfrm>
            <a:off x="4551000" y="9421025"/>
            <a:ext cx="19656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0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English: </a:t>
            </a:r>
            <a:r>
              <a:rPr lang="es" sz="10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Native</a:t>
            </a:r>
            <a:endParaRPr sz="10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0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Spanish: Advanced (C1)</a:t>
            </a:r>
            <a:endParaRPr sz="10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" name="Google Shape;34;p4"/>
          <p:cNvSpPr txBox="1"/>
          <p:nvPr/>
        </p:nvSpPr>
        <p:spPr>
          <a:xfrm>
            <a:off x="871800" y="4546925"/>
            <a:ext cx="2943600" cy="26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rPr>
              <a:t>Mechanical Engineer</a:t>
            </a:r>
            <a:endParaRPr sz="9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XYZ Corporation, New York, NY</a:t>
            </a:r>
            <a:endParaRPr sz="900"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July 2020 – Present</a:t>
            </a:r>
            <a:endParaRPr sz="1100">
              <a:solidFill>
                <a:srgbClr val="999999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Roboto"/>
              <a:buChar char="●"/>
            </a:pPr>
            <a:r>
              <a:rPr lang="es" sz="9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Designed and developed mechanical systems for industrial manufacturing equipment, reducing production costs by 15% through process and material improvements.</a:t>
            </a:r>
            <a:endParaRPr sz="9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Roboto"/>
              <a:buChar char="●"/>
            </a:pPr>
            <a:r>
              <a:rPr lang="es" sz="9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Led a multidisciplinary team to create an innovative refrigeration system, achieving up to 20% energy savings.</a:t>
            </a:r>
            <a:endParaRPr sz="9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Roboto"/>
              <a:buChar char="●"/>
            </a:pPr>
            <a:r>
              <a:rPr lang="es" sz="9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Applied advanced simulation techniques (CFD and FEM) to optimize key machine components for performance and durability.</a:t>
            </a:r>
            <a:endParaRPr sz="9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Roboto"/>
              <a:buChar char="●"/>
            </a:pPr>
            <a:r>
              <a:rPr lang="es" sz="9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Improved assembly processes, resulting in a 25% increase in production efficiency.</a:t>
            </a:r>
            <a:endParaRPr sz="9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" name="Google Shape;35;p4"/>
          <p:cNvSpPr txBox="1"/>
          <p:nvPr/>
        </p:nvSpPr>
        <p:spPr>
          <a:xfrm>
            <a:off x="871800" y="7391525"/>
            <a:ext cx="2943600" cy="24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rPr>
              <a:t>Junior Mechanical Engineer</a:t>
            </a:r>
            <a:endParaRPr sz="9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ABC Manufacturing, Newark, NJ</a:t>
            </a:r>
            <a:endParaRPr sz="900"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August 2017 – June 2020</a:t>
            </a:r>
            <a:endParaRPr sz="900"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Roboto"/>
              <a:buChar char="●"/>
            </a:pPr>
            <a:r>
              <a:rPr lang="es" sz="9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Assisted in the design and testing of mechanical components for industrial automation projects, improving system reliability.</a:t>
            </a:r>
            <a:endParaRPr sz="9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Roboto"/>
              <a:buChar char="●"/>
            </a:pPr>
            <a:r>
              <a:rPr lang="es" sz="9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Conducted fatigue analysis and materials testing to ensure product durability under extreme conditions.</a:t>
            </a:r>
            <a:endParaRPr sz="9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Roboto"/>
              <a:buChar char="●"/>
            </a:pPr>
            <a:r>
              <a:rPr lang="es" sz="9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Contributed to the design of renewable energy systems, reducing operational costs in industrial plants.</a:t>
            </a:r>
            <a:endParaRPr sz="9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Roboto"/>
              <a:buChar char="●"/>
            </a:pPr>
            <a:r>
              <a:rPr lang="es" sz="9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Supported the prototyping and validation process for new product development.</a:t>
            </a:r>
            <a:endParaRPr sz="9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" name="Google Shape;36;p4"/>
          <p:cNvSpPr txBox="1"/>
          <p:nvPr/>
        </p:nvSpPr>
        <p:spPr>
          <a:xfrm>
            <a:off x="871800" y="2537125"/>
            <a:ext cx="5868900" cy="7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Mechanical Engineer with 5+ years of experience in designing, developing, and optimizing mechanical systems. Skilled in CAD, simulation tools, and materials science, with a strong focus on stress analysis and thermodynamics. Experienced in leading projects, improving processes, and achieving cost savings. Committed to delivering innovative solutions and continuous improvement.</a:t>
            </a:r>
            <a:endParaRPr sz="10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7" name="Google Shape;37;p4"/>
          <p:cNvSpPr txBox="1"/>
          <p:nvPr/>
        </p:nvSpPr>
        <p:spPr>
          <a:xfrm>
            <a:off x="1940400" y="835400"/>
            <a:ext cx="36792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999999"/>
                </a:solidFill>
                <a:latin typeface="Roboto Medium"/>
                <a:ea typeface="Roboto Medium"/>
                <a:cs typeface="Roboto Medium"/>
                <a:sym typeface="Roboto Medium"/>
              </a:rPr>
              <a:t>MECHANICAL ENGINEER</a:t>
            </a:r>
            <a:endParaRPr>
              <a:solidFill>
                <a:srgbClr val="999999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38" name="Google Shape;38;p4"/>
          <p:cNvSpPr txBox="1"/>
          <p:nvPr/>
        </p:nvSpPr>
        <p:spPr>
          <a:xfrm>
            <a:off x="504150" y="450000"/>
            <a:ext cx="65517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2500">
                <a:latin typeface="Roboto Medium"/>
                <a:ea typeface="Roboto Medium"/>
                <a:cs typeface="Roboto Medium"/>
                <a:sym typeface="Roboto Medium"/>
              </a:rPr>
              <a:t>JOHNATHAN R. SMITH</a:t>
            </a:r>
            <a:endParaRPr sz="2500"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grpSp>
        <p:nvGrpSpPr>
          <p:cNvPr id="39" name="Google Shape;39;p4"/>
          <p:cNvGrpSpPr/>
          <p:nvPr/>
        </p:nvGrpSpPr>
        <p:grpSpPr>
          <a:xfrm>
            <a:off x="466966" y="1270675"/>
            <a:ext cx="6589009" cy="138625"/>
            <a:chOff x="466966" y="1270675"/>
            <a:chExt cx="6589009" cy="138625"/>
          </a:xfrm>
        </p:grpSpPr>
        <p:sp>
          <p:nvSpPr>
            <p:cNvPr id="40" name="Google Shape;40;p4"/>
            <p:cNvSpPr txBox="1"/>
            <p:nvPr/>
          </p:nvSpPr>
          <p:spPr>
            <a:xfrm>
              <a:off x="466966" y="1270688"/>
              <a:ext cx="11043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SzPts val="1018"/>
                <a:buNone/>
              </a:pPr>
              <a:r>
                <a:rPr b="1" lang="es" sz="932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P</a:t>
              </a:r>
              <a:r>
                <a:rPr b="1" lang="es" sz="932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: </a:t>
              </a:r>
              <a:r>
                <a:rPr lang="es" sz="932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es" sz="932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(555) 123-4567</a:t>
              </a:r>
              <a:endParaRPr sz="932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1" name="Google Shape;41;p4"/>
            <p:cNvSpPr txBox="1"/>
            <p:nvPr/>
          </p:nvSpPr>
          <p:spPr>
            <a:xfrm>
              <a:off x="1772003" y="1270675"/>
              <a:ext cx="15807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s" sz="9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E:</a:t>
              </a:r>
              <a:r>
                <a:rPr lang="es" sz="9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 johnr.smith@activacv.com </a:t>
              </a:r>
              <a:endParaRPr sz="9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2" name="Google Shape;42;p4"/>
            <p:cNvSpPr txBox="1"/>
            <p:nvPr/>
          </p:nvSpPr>
          <p:spPr>
            <a:xfrm>
              <a:off x="3553439" y="1270700"/>
              <a:ext cx="140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s" sz="9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A</a:t>
              </a:r>
              <a:r>
                <a:rPr b="1" lang="es" sz="9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:</a:t>
              </a:r>
              <a:r>
                <a:rPr lang="es" sz="9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es" sz="9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Brooklyn, NY 11201</a:t>
              </a:r>
              <a:endParaRPr sz="9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3" name="Google Shape;43;p4"/>
            <p:cNvSpPr txBox="1"/>
            <p:nvPr/>
          </p:nvSpPr>
          <p:spPr>
            <a:xfrm>
              <a:off x="5159375" y="1270700"/>
              <a:ext cx="18966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s" sz="9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L</a:t>
              </a:r>
              <a:r>
                <a:rPr b="1" lang="es" sz="9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:</a:t>
              </a:r>
              <a:r>
                <a:rPr lang="es" sz="9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es" sz="9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linkedin.com/in/johnathan-smith</a:t>
              </a:r>
              <a:endParaRPr sz="9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Fly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