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Urbanist SemiBold"/>
      <p:regular r:id="rId7"/>
      <p:bold r:id="rId8"/>
      <p:italic r:id="rId9"/>
      <p:boldItalic r:id="rId10"/>
    </p:embeddedFont>
    <p:embeddedFont>
      <p:font typeface="Urbanist Medium"/>
      <p:regular r:id="rId11"/>
      <p:bold r:id="rId12"/>
      <p:italic r:id="rId13"/>
      <p:boldItalic r:id="rId14"/>
    </p:embeddedFont>
    <p:embeddedFont>
      <p:font typeface="Urbanist"/>
      <p:regular r:id="rId15"/>
      <p:bold r:id="rId16"/>
      <p:italic r:id="rId17"/>
      <p:boldItalic r:id="rId18"/>
    </p:embeddedFont>
    <p:embeddedFont>
      <p:font typeface="Open Sans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-bold.fntdata"/><Relationship Id="rId11" Type="http://schemas.openxmlformats.org/officeDocument/2006/relationships/font" Target="fonts/UrbanistMedium-regular.fntdata"/><Relationship Id="rId22" Type="http://schemas.openxmlformats.org/officeDocument/2006/relationships/font" Target="fonts/OpenSans-boldItalic.fntdata"/><Relationship Id="rId10" Type="http://schemas.openxmlformats.org/officeDocument/2006/relationships/font" Target="fonts/UrbanistSemiBold-boldItalic.fntdata"/><Relationship Id="rId21" Type="http://schemas.openxmlformats.org/officeDocument/2006/relationships/font" Target="fonts/OpenSans-italic.fntdata"/><Relationship Id="rId13" Type="http://schemas.openxmlformats.org/officeDocument/2006/relationships/font" Target="fonts/UrbanistMedium-italic.fntdata"/><Relationship Id="rId12" Type="http://schemas.openxmlformats.org/officeDocument/2006/relationships/font" Target="fonts/UrbanistMedium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UrbanistSemiBold-italic.fntdata"/><Relationship Id="rId15" Type="http://schemas.openxmlformats.org/officeDocument/2006/relationships/font" Target="fonts/Urbanist-regular.fntdata"/><Relationship Id="rId14" Type="http://schemas.openxmlformats.org/officeDocument/2006/relationships/font" Target="fonts/UrbanistMedium-boldItalic.fntdata"/><Relationship Id="rId17" Type="http://schemas.openxmlformats.org/officeDocument/2006/relationships/font" Target="fonts/Urbanist-italic.fntdata"/><Relationship Id="rId16" Type="http://schemas.openxmlformats.org/officeDocument/2006/relationships/font" Target="fonts/Urbanist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OpenSans-regular.fntdata"/><Relationship Id="rId6" Type="http://schemas.openxmlformats.org/officeDocument/2006/relationships/slide" Target="slides/slide1.xml"/><Relationship Id="rId18" Type="http://schemas.openxmlformats.org/officeDocument/2006/relationships/font" Target="fonts/Urbanist-boldItalic.fntdata"/><Relationship Id="rId7" Type="http://schemas.openxmlformats.org/officeDocument/2006/relationships/font" Target="fonts/UrbanistSemiBold-regular.fntdata"/><Relationship Id="rId8" Type="http://schemas.openxmlformats.org/officeDocument/2006/relationships/font" Target="fonts/UrbanistSemiBol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360000" y="360000"/>
            <a:ext cx="2880000" cy="9971625"/>
            <a:chOff x="360000" y="360000"/>
            <a:chExt cx="2880000" cy="9971625"/>
          </a:xfrm>
        </p:grpSpPr>
        <p:sp>
          <p:nvSpPr>
            <p:cNvPr id="55" name="Google Shape;55;p13"/>
            <p:cNvSpPr/>
            <p:nvPr/>
          </p:nvSpPr>
          <p:spPr>
            <a:xfrm>
              <a:off x="360000" y="1799625"/>
              <a:ext cx="2880000" cy="7092000"/>
            </a:xfrm>
            <a:prstGeom prst="rect">
              <a:avLst/>
            </a:prstGeom>
            <a:solidFill>
              <a:srgbClr val="27426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56" name="Google Shape;56;p13"/>
            <p:cNvSpPr/>
            <p:nvPr/>
          </p:nvSpPr>
          <p:spPr>
            <a:xfrm>
              <a:off x="360000" y="360000"/>
              <a:ext cx="2880000" cy="2880000"/>
            </a:xfrm>
            <a:prstGeom prst="ellipse">
              <a:avLst/>
            </a:prstGeom>
            <a:solidFill>
              <a:srgbClr val="27426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3"/>
            <p:cNvSpPr/>
            <p:nvPr/>
          </p:nvSpPr>
          <p:spPr>
            <a:xfrm>
              <a:off x="360000" y="7451625"/>
              <a:ext cx="2880000" cy="2880000"/>
            </a:xfrm>
            <a:prstGeom prst="ellipse">
              <a:avLst/>
            </a:prstGeom>
            <a:solidFill>
              <a:srgbClr val="27426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8" name="Google Shape;58;p13"/>
          <p:cNvSpPr txBox="1"/>
          <p:nvPr/>
        </p:nvSpPr>
        <p:spPr>
          <a:xfrm>
            <a:off x="3600000" y="1480175"/>
            <a:ext cx="2573400" cy="9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3000">
                <a:solidFill>
                  <a:srgbClr val="25282D"/>
                </a:solidFill>
                <a:latin typeface="Urbanist"/>
                <a:ea typeface="Urbanist"/>
                <a:cs typeface="Urbanist"/>
                <a:sym typeface="Urbanist"/>
              </a:rPr>
              <a:t>Larissa Santos</a:t>
            </a:r>
            <a:endParaRPr b="1" sz="3000">
              <a:solidFill>
                <a:srgbClr val="25282D"/>
              </a:solidFill>
              <a:latin typeface="Urbanist"/>
              <a:ea typeface="Urbanist"/>
              <a:cs typeface="Urbanist"/>
              <a:sym typeface="Urbanis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3000">
                <a:solidFill>
                  <a:srgbClr val="25282D"/>
                </a:solidFill>
                <a:latin typeface="Urbanist"/>
                <a:ea typeface="Urbanist"/>
                <a:cs typeface="Urbanist"/>
                <a:sym typeface="Urbanist"/>
              </a:rPr>
              <a:t>Oliveira</a:t>
            </a:r>
            <a:endParaRPr b="1" sz="3000">
              <a:solidFill>
                <a:srgbClr val="25282D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3600000" y="3419998"/>
            <a:ext cx="2599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600">
                <a:solidFill>
                  <a:srgbClr val="25282D"/>
                </a:solidFill>
                <a:latin typeface="Urbanist"/>
                <a:ea typeface="Urbanist"/>
                <a:cs typeface="Urbanist"/>
                <a:sym typeface="Urbanist"/>
              </a:rPr>
              <a:t>Experiencia</a:t>
            </a:r>
            <a:endParaRPr b="1" sz="1600">
              <a:solidFill>
                <a:srgbClr val="25282D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3600000" y="3779997"/>
            <a:ext cx="36000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rgbClr val="25282D"/>
                </a:solidFill>
                <a:latin typeface="Urbanist SemiBold"/>
                <a:ea typeface="Urbanist SemiBold"/>
                <a:cs typeface="Urbanist SemiBold"/>
                <a:sym typeface="Urbanist SemiBold"/>
              </a:rPr>
              <a:t>Data Analyst</a:t>
            </a:r>
            <a:endParaRPr sz="1100">
              <a:solidFill>
                <a:srgbClr val="25282D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720000" y="3780000"/>
            <a:ext cx="2202900" cy="12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rPr>
              <a:t>Analista de Datos con 6 años de experiencia en el diseño de modelos analíticos, interpretación de datos y generación de insights estratégicos para la toma de decisiones. Especialista en visualización de datos, análisis predictivo y optimización de procesos mediante inteligencia de negocio.</a:t>
            </a:r>
            <a:endParaRPr sz="900">
              <a:solidFill>
                <a:srgbClr val="FFFFFF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600000" y="2590036"/>
            <a:ext cx="36000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rgbClr val="25282D"/>
                </a:solidFill>
                <a:latin typeface="Urbanist SemiBold"/>
                <a:ea typeface="Urbanist SemiBold"/>
                <a:cs typeface="Urbanist SemiBold"/>
                <a:sym typeface="Urbanist SemiBold"/>
              </a:rPr>
              <a:t>Data Analyst</a:t>
            </a:r>
            <a:endParaRPr sz="1600">
              <a:solidFill>
                <a:srgbClr val="25282D"/>
              </a:solidFill>
              <a:latin typeface="Urbanist SemiBold"/>
              <a:ea typeface="Urbanist SemiBold"/>
              <a:cs typeface="Urbanist SemiBold"/>
              <a:sym typeface="Urbanist SemiBold"/>
            </a:endParaRPr>
          </a:p>
        </p:txBody>
      </p:sp>
      <p:sp>
        <p:nvSpPr>
          <p:cNvPr id="63" name="Google Shape;63;p13"/>
          <p:cNvSpPr/>
          <p:nvPr/>
        </p:nvSpPr>
        <p:spPr>
          <a:xfrm>
            <a:off x="540000" y="493375"/>
            <a:ext cx="2520000" cy="2520000"/>
          </a:xfrm>
          <a:prstGeom prst="ellipse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4" name="Google Shape;6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0000" y="493375"/>
            <a:ext cx="2520000" cy="2520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5" name="Google Shape;65;p13"/>
          <p:cNvSpPr txBox="1"/>
          <p:nvPr/>
        </p:nvSpPr>
        <p:spPr>
          <a:xfrm>
            <a:off x="720000" y="3418725"/>
            <a:ext cx="22029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rgbClr val="FFFFFF"/>
                </a:solidFill>
                <a:latin typeface="Urbanist SemiBold"/>
                <a:ea typeface="Urbanist SemiBold"/>
                <a:cs typeface="Urbanist SemiBold"/>
                <a:sym typeface="Urbanist SemiBold"/>
              </a:rPr>
              <a:t>Sobre mi</a:t>
            </a:r>
            <a:endParaRPr sz="1600">
              <a:solidFill>
                <a:srgbClr val="FFFFFF"/>
              </a:solidFill>
              <a:latin typeface="Urbanist SemiBold"/>
              <a:ea typeface="Urbanist SemiBold"/>
              <a:cs typeface="Urbanist SemiBold"/>
              <a:sym typeface="Urbanist SemiBold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720000" y="5277475"/>
            <a:ext cx="22029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rgbClr val="FFFFFF"/>
                </a:solidFill>
                <a:latin typeface="Urbanist SemiBold"/>
                <a:ea typeface="Urbanist SemiBold"/>
                <a:cs typeface="Urbanist SemiBold"/>
                <a:sym typeface="Urbanist SemiBold"/>
              </a:rPr>
              <a:t>Contacto</a:t>
            </a:r>
            <a:endParaRPr sz="1600">
              <a:solidFill>
                <a:srgbClr val="FFFFFF"/>
              </a:solidFill>
              <a:latin typeface="Urbanist SemiBold"/>
              <a:ea typeface="Urbanist SemiBold"/>
              <a:cs typeface="Urbanist SemiBold"/>
              <a:sym typeface="Urbanist SemiBold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3600000" y="8198894"/>
            <a:ext cx="2599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600">
                <a:solidFill>
                  <a:srgbClr val="25282D"/>
                </a:solidFill>
                <a:latin typeface="Urbanist"/>
                <a:ea typeface="Urbanist"/>
                <a:cs typeface="Urbanist"/>
                <a:sym typeface="Urbanist"/>
              </a:rPr>
              <a:t>Formación</a:t>
            </a:r>
            <a:endParaRPr b="1" sz="1600">
              <a:solidFill>
                <a:srgbClr val="25282D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720000" y="7518203"/>
            <a:ext cx="22029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rPr>
              <a:t>SQL  |  Python  |  R  |  Power BI  |  Tableau  |  Machine Learning  |  Estadística  |  Big Data</a:t>
            </a:r>
            <a:endParaRPr sz="900">
              <a:solidFill>
                <a:srgbClr val="FFFFFF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720000" y="7156912"/>
            <a:ext cx="22029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rgbClr val="FFFFFF"/>
                </a:solidFill>
                <a:latin typeface="Urbanist SemiBold"/>
                <a:ea typeface="Urbanist SemiBold"/>
                <a:cs typeface="Urbanist SemiBold"/>
                <a:sym typeface="Urbanist SemiBold"/>
              </a:rPr>
              <a:t>Habilidades</a:t>
            </a:r>
            <a:endParaRPr sz="1600">
              <a:solidFill>
                <a:srgbClr val="FFFFFF"/>
              </a:solidFill>
              <a:latin typeface="Urbanist SemiBold"/>
              <a:ea typeface="Urbanist SemiBold"/>
              <a:cs typeface="Urbanist SemiBold"/>
              <a:sym typeface="Urbanist SemiBold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720000" y="8512100"/>
            <a:ext cx="2202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rPr>
              <a:t>Español  |  Nativo</a:t>
            </a:r>
            <a:endParaRPr sz="900">
              <a:solidFill>
                <a:srgbClr val="FFFFFF"/>
              </a:solidFill>
              <a:latin typeface="Urbanist"/>
              <a:ea typeface="Urbanist"/>
              <a:cs typeface="Urbanist"/>
              <a:sym typeface="Urbanis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rPr>
              <a:t>Inglés  |  Avanzado (C1)</a:t>
            </a:r>
            <a:endParaRPr sz="900">
              <a:solidFill>
                <a:srgbClr val="FFFFFF"/>
              </a:solidFill>
              <a:latin typeface="Urbanist"/>
              <a:ea typeface="Urbanist"/>
              <a:cs typeface="Urbanist"/>
              <a:sym typeface="Urbanis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rPr>
              <a:t>Portugués  |  Avanzado (C1)</a:t>
            </a:r>
            <a:endParaRPr sz="900">
              <a:solidFill>
                <a:srgbClr val="FFFFFF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720000" y="8150811"/>
            <a:ext cx="22029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rgbClr val="FFFFFF"/>
                </a:solidFill>
                <a:latin typeface="Urbanist SemiBold"/>
                <a:ea typeface="Urbanist SemiBold"/>
                <a:cs typeface="Urbanist SemiBold"/>
                <a:sym typeface="Urbanist SemiBold"/>
              </a:rPr>
              <a:t>Idiomas</a:t>
            </a:r>
            <a:endParaRPr sz="1600">
              <a:solidFill>
                <a:srgbClr val="FFFFFF"/>
              </a:solidFill>
              <a:latin typeface="Urbanist SemiBold"/>
              <a:ea typeface="Urbanist SemiBold"/>
              <a:cs typeface="Urbanist SemiBold"/>
              <a:sym typeface="Urbanist SemiBold"/>
            </a:endParaRPr>
          </a:p>
        </p:txBody>
      </p:sp>
      <p:grpSp>
        <p:nvGrpSpPr>
          <p:cNvPr id="72" name="Google Shape;72;p13"/>
          <p:cNvGrpSpPr/>
          <p:nvPr/>
        </p:nvGrpSpPr>
        <p:grpSpPr>
          <a:xfrm>
            <a:off x="719992" y="6036318"/>
            <a:ext cx="1831534" cy="153900"/>
            <a:chOff x="802517" y="5939609"/>
            <a:chExt cx="1831534" cy="153900"/>
          </a:xfrm>
        </p:grpSpPr>
        <p:sp>
          <p:nvSpPr>
            <p:cNvPr id="73" name="Google Shape;73;p13"/>
            <p:cNvSpPr txBox="1"/>
            <p:nvPr/>
          </p:nvSpPr>
          <p:spPr>
            <a:xfrm>
              <a:off x="1160450" y="5939609"/>
              <a:ext cx="14736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1000">
                  <a:solidFill>
                    <a:srgbClr val="FFFFFF"/>
                  </a:solidFill>
                  <a:latin typeface="Urbanist"/>
                  <a:ea typeface="Urbanist"/>
                  <a:cs typeface="Urbanist"/>
                  <a:sym typeface="Urbanist"/>
                </a:rPr>
                <a:t>l.santos@activacv.com</a:t>
              </a:r>
              <a:endParaRPr sz="1000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74" name="Google Shape;74;p13"/>
            <p:cNvGrpSpPr/>
            <p:nvPr/>
          </p:nvGrpSpPr>
          <p:grpSpPr>
            <a:xfrm>
              <a:off x="802517" y="5956123"/>
              <a:ext cx="151343" cy="120868"/>
              <a:chOff x="2156000" y="3003250"/>
              <a:chExt cx="146750" cy="117200"/>
            </a:xfrm>
          </p:grpSpPr>
          <p:sp>
            <p:nvSpPr>
              <p:cNvPr id="75" name="Google Shape;75;p13"/>
              <p:cNvSpPr/>
              <p:nvPr/>
            </p:nvSpPr>
            <p:spPr>
              <a:xfrm>
                <a:off x="2156000" y="3003250"/>
                <a:ext cx="146750" cy="117200"/>
              </a:xfrm>
              <a:custGeom>
                <a:rect b="b" l="l" r="r" t="t"/>
                <a:pathLst>
                  <a:path extrusionOk="0" fill="none" h="4688" w="5870">
                    <a:moveTo>
                      <a:pt x="572" y="0"/>
                    </a:moveTo>
                    <a:lnTo>
                      <a:pt x="5298" y="0"/>
                    </a:lnTo>
                    <a:lnTo>
                      <a:pt x="5298" y="0"/>
                    </a:lnTo>
                    <a:lnTo>
                      <a:pt x="5412" y="0"/>
                    </a:lnTo>
                    <a:lnTo>
                      <a:pt x="5527" y="38"/>
                    </a:lnTo>
                    <a:lnTo>
                      <a:pt x="5717" y="153"/>
                    </a:lnTo>
                    <a:lnTo>
                      <a:pt x="5832" y="343"/>
                    </a:lnTo>
                    <a:lnTo>
                      <a:pt x="5870" y="458"/>
                    </a:lnTo>
                    <a:lnTo>
                      <a:pt x="5870" y="572"/>
                    </a:lnTo>
                    <a:lnTo>
                      <a:pt x="5870" y="4116"/>
                    </a:lnTo>
                    <a:lnTo>
                      <a:pt x="5870" y="4116"/>
                    </a:lnTo>
                    <a:lnTo>
                      <a:pt x="5870" y="4231"/>
                    </a:lnTo>
                    <a:lnTo>
                      <a:pt x="5832" y="4345"/>
                    </a:lnTo>
                    <a:lnTo>
                      <a:pt x="5717" y="4535"/>
                    </a:lnTo>
                    <a:lnTo>
                      <a:pt x="5527" y="4650"/>
                    </a:lnTo>
                    <a:lnTo>
                      <a:pt x="5412" y="4688"/>
                    </a:lnTo>
                    <a:lnTo>
                      <a:pt x="5298" y="4688"/>
                    </a:lnTo>
                    <a:lnTo>
                      <a:pt x="572" y="4688"/>
                    </a:lnTo>
                    <a:lnTo>
                      <a:pt x="572" y="4688"/>
                    </a:lnTo>
                    <a:lnTo>
                      <a:pt x="458" y="4688"/>
                    </a:lnTo>
                    <a:lnTo>
                      <a:pt x="344" y="4650"/>
                    </a:lnTo>
                    <a:lnTo>
                      <a:pt x="153" y="4535"/>
                    </a:lnTo>
                    <a:lnTo>
                      <a:pt x="39" y="4345"/>
                    </a:lnTo>
                    <a:lnTo>
                      <a:pt x="1" y="4231"/>
                    </a:lnTo>
                    <a:lnTo>
                      <a:pt x="1" y="4116"/>
                    </a:lnTo>
                    <a:lnTo>
                      <a:pt x="1" y="572"/>
                    </a:lnTo>
                    <a:lnTo>
                      <a:pt x="1" y="572"/>
                    </a:lnTo>
                    <a:lnTo>
                      <a:pt x="1" y="458"/>
                    </a:lnTo>
                    <a:lnTo>
                      <a:pt x="39" y="343"/>
                    </a:lnTo>
                    <a:lnTo>
                      <a:pt x="153" y="153"/>
                    </a:lnTo>
                    <a:lnTo>
                      <a:pt x="344" y="38"/>
                    </a:lnTo>
                    <a:lnTo>
                      <a:pt x="458" y="0"/>
                    </a:lnTo>
                    <a:lnTo>
                      <a:pt x="572" y="0"/>
                    </a:lnTo>
                    <a:lnTo>
                      <a:pt x="572" y="0"/>
                    </a:lnTo>
                    <a:close/>
                  </a:path>
                </a:pathLst>
              </a:custGeom>
              <a:noFill/>
              <a:ln cap="rnd" cmpd="sng" w="143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" name="Google Shape;76;p13"/>
              <p:cNvSpPr/>
              <p:nvPr/>
            </p:nvSpPr>
            <p:spPr>
              <a:xfrm>
                <a:off x="2156000" y="3014675"/>
                <a:ext cx="146750" cy="51475"/>
              </a:xfrm>
              <a:custGeom>
                <a:rect b="b" l="l" r="r" t="t"/>
                <a:pathLst>
                  <a:path extrusionOk="0" fill="none" h="2059" w="5870">
                    <a:moveTo>
                      <a:pt x="5870" y="1"/>
                    </a:moveTo>
                    <a:lnTo>
                      <a:pt x="2935" y="2059"/>
                    </a:lnTo>
                    <a:lnTo>
                      <a:pt x="1" y="1"/>
                    </a:lnTo>
                  </a:path>
                </a:pathLst>
              </a:custGeom>
              <a:noFill/>
              <a:ln cap="rnd" cmpd="sng" w="143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77" name="Google Shape;77;p13"/>
          <p:cNvGrpSpPr/>
          <p:nvPr/>
        </p:nvGrpSpPr>
        <p:grpSpPr>
          <a:xfrm>
            <a:off x="727365" y="6368036"/>
            <a:ext cx="1824161" cy="167071"/>
            <a:chOff x="809890" y="6308009"/>
            <a:chExt cx="1824161" cy="167071"/>
          </a:xfrm>
        </p:grpSpPr>
        <p:sp>
          <p:nvSpPr>
            <p:cNvPr id="78" name="Google Shape;78;p13"/>
            <p:cNvSpPr txBox="1"/>
            <p:nvPr/>
          </p:nvSpPr>
          <p:spPr>
            <a:xfrm>
              <a:off x="1160450" y="6314599"/>
              <a:ext cx="14736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1000">
                  <a:solidFill>
                    <a:srgbClr val="FFFFFF"/>
                  </a:solidFill>
                  <a:latin typeface="Urbanist"/>
                  <a:ea typeface="Urbanist"/>
                  <a:cs typeface="Urbanist"/>
                  <a:sym typeface="Urbanist"/>
                </a:rPr>
                <a:t>Bilbao, España</a:t>
              </a:r>
              <a:endParaRPr sz="1000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79" name="Google Shape;79;p13"/>
            <p:cNvGrpSpPr/>
            <p:nvPr/>
          </p:nvGrpSpPr>
          <p:grpSpPr>
            <a:xfrm>
              <a:off x="809890" y="6308009"/>
              <a:ext cx="136596" cy="167071"/>
              <a:chOff x="2792450" y="2981325"/>
              <a:chExt cx="132450" cy="162000"/>
            </a:xfrm>
          </p:grpSpPr>
          <p:sp>
            <p:nvSpPr>
              <p:cNvPr id="80" name="Google Shape;80;p13"/>
              <p:cNvSpPr/>
              <p:nvPr/>
            </p:nvSpPr>
            <p:spPr>
              <a:xfrm>
                <a:off x="2792450" y="2981325"/>
                <a:ext cx="132450" cy="162000"/>
              </a:xfrm>
              <a:custGeom>
                <a:rect b="b" l="l" r="r" t="t"/>
                <a:pathLst>
                  <a:path extrusionOk="0" fill="none" h="6480" w="5298">
                    <a:moveTo>
                      <a:pt x="5298" y="2630"/>
                    </a:moveTo>
                    <a:lnTo>
                      <a:pt x="5298" y="2630"/>
                    </a:lnTo>
                    <a:lnTo>
                      <a:pt x="5298" y="3011"/>
                    </a:lnTo>
                    <a:lnTo>
                      <a:pt x="5183" y="3393"/>
                    </a:lnTo>
                    <a:lnTo>
                      <a:pt x="5069" y="3774"/>
                    </a:lnTo>
                    <a:lnTo>
                      <a:pt x="4917" y="4117"/>
                    </a:lnTo>
                    <a:lnTo>
                      <a:pt x="4688" y="4422"/>
                    </a:lnTo>
                    <a:lnTo>
                      <a:pt x="4459" y="4765"/>
                    </a:lnTo>
                    <a:lnTo>
                      <a:pt x="4002" y="5336"/>
                    </a:lnTo>
                    <a:lnTo>
                      <a:pt x="3506" y="5794"/>
                    </a:lnTo>
                    <a:lnTo>
                      <a:pt x="3087" y="6175"/>
                    </a:lnTo>
                    <a:lnTo>
                      <a:pt x="2668" y="6479"/>
                    </a:lnTo>
                    <a:lnTo>
                      <a:pt x="2668" y="6479"/>
                    </a:lnTo>
                    <a:lnTo>
                      <a:pt x="2249" y="6175"/>
                    </a:lnTo>
                    <a:lnTo>
                      <a:pt x="1830" y="5794"/>
                    </a:lnTo>
                    <a:lnTo>
                      <a:pt x="1334" y="5336"/>
                    </a:lnTo>
                    <a:lnTo>
                      <a:pt x="839" y="4765"/>
                    </a:lnTo>
                    <a:lnTo>
                      <a:pt x="648" y="4422"/>
                    </a:lnTo>
                    <a:lnTo>
                      <a:pt x="420" y="4117"/>
                    </a:lnTo>
                    <a:lnTo>
                      <a:pt x="267" y="3774"/>
                    </a:lnTo>
                    <a:lnTo>
                      <a:pt x="115" y="3393"/>
                    </a:lnTo>
                    <a:lnTo>
                      <a:pt x="38" y="3011"/>
                    </a:lnTo>
                    <a:lnTo>
                      <a:pt x="0" y="2630"/>
                    </a:lnTo>
                    <a:lnTo>
                      <a:pt x="0" y="2630"/>
                    </a:lnTo>
                    <a:lnTo>
                      <a:pt x="38" y="2364"/>
                    </a:lnTo>
                    <a:lnTo>
                      <a:pt x="77" y="2097"/>
                    </a:lnTo>
                    <a:lnTo>
                      <a:pt x="153" y="1830"/>
                    </a:lnTo>
                    <a:lnTo>
                      <a:pt x="229" y="1601"/>
                    </a:lnTo>
                    <a:lnTo>
                      <a:pt x="343" y="1373"/>
                    </a:lnTo>
                    <a:lnTo>
                      <a:pt x="458" y="1144"/>
                    </a:lnTo>
                    <a:lnTo>
                      <a:pt x="610" y="954"/>
                    </a:lnTo>
                    <a:lnTo>
                      <a:pt x="801" y="763"/>
                    </a:lnTo>
                    <a:lnTo>
                      <a:pt x="991" y="572"/>
                    </a:lnTo>
                    <a:lnTo>
                      <a:pt x="1182" y="420"/>
                    </a:lnTo>
                    <a:lnTo>
                      <a:pt x="1410" y="306"/>
                    </a:lnTo>
                    <a:lnTo>
                      <a:pt x="1639" y="191"/>
                    </a:lnTo>
                    <a:lnTo>
                      <a:pt x="1868" y="115"/>
                    </a:lnTo>
                    <a:lnTo>
                      <a:pt x="2135" y="39"/>
                    </a:lnTo>
                    <a:lnTo>
                      <a:pt x="2401" y="1"/>
                    </a:lnTo>
                    <a:lnTo>
                      <a:pt x="2668" y="1"/>
                    </a:lnTo>
                    <a:lnTo>
                      <a:pt x="2668" y="1"/>
                    </a:lnTo>
                    <a:lnTo>
                      <a:pt x="2935" y="1"/>
                    </a:lnTo>
                    <a:lnTo>
                      <a:pt x="3202" y="39"/>
                    </a:lnTo>
                    <a:lnTo>
                      <a:pt x="3468" y="115"/>
                    </a:lnTo>
                    <a:lnTo>
                      <a:pt x="3697" y="191"/>
                    </a:lnTo>
                    <a:lnTo>
                      <a:pt x="3926" y="306"/>
                    </a:lnTo>
                    <a:lnTo>
                      <a:pt x="4154" y="420"/>
                    </a:lnTo>
                    <a:lnTo>
                      <a:pt x="4345" y="572"/>
                    </a:lnTo>
                    <a:lnTo>
                      <a:pt x="4535" y="763"/>
                    </a:lnTo>
                    <a:lnTo>
                      <a:pt x="4726" y="954"/>
                    </a:lnTo>
                    <a:lnTo>
                      <a:pt x="4878" y="1144"/>
                    </a:lnTo>
                    <a:lnTo>
                      <a:pt x="4993" y="1373"/>
                    </a:lnTo>
                    <a:lnTo>
                      <a:pt x="5107" y="1601"/>
                    </a:lnTo>
                    <a:lnTo>
                      <a:pt x="5183" y="1830"/>
                    </a:lnTo>
                    <a:lnTo>
                      <a:pt x="5260" y="2097"/>
                    </a:lnTo>
                    <a:lnTo>
                      <a:pt x="5298" y="2364"/>
                    </a:lnTo>
                    <a:lnTo>
                      <a:pt x="5298" y="2630"/>
                    </a:lnTo>
                    <a:lnTo>
                      <a:pt x="5298" y="2630"/>
                    </a:lnTo>
                    <a:close/>
                  </a:path>
                </a:pathLst>
              </a:custGeom>
              <a:noFill/>
              <a:ln cap="rnd" cmpd="sng" w="143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" name="Google Shape;81;p13"/>
              <p:cNvSpPr/>
              <p:nvPr/>
            </p:nvSpPr>
            <p:spPr>
              <a:xfrm>
                <a:off x="2837225" y="3025150"/>
                <a:ext cx="43850" cy="43850"/>
              </a:xfrm>
              <a:custGeom>
                <a:rect b="b" l="l" r="r" t="t"/>
                <a:pathLst>
                  <a:path extrusionOk="0" fill="none" h="1754" w="1754">
                    <a:moveTo>
                      <a:pt x="877" y="1"/>
                    </a:moveTo>
                    <a:lnTo>
                      <a:pt x="877" y="1"/>
                    </a:lnTo>
                    <a:lnTo>
                      <a:pt x="1068" y="1"/>
                    </a:lnTo>
                    <a:lnTo>
                      <a:pt x="1220" y="77"/>
                    </a:lnTo>
                    <a:lnTo>
                      <a:pt x="1372" y="153"/>
                    </a:lnTo>
                    <a:lnTo>
                      <a:pt x="1487" y="268"/>
                    </a:lnTo>
                    <a:lnTo>
                      <a:pt x="1601" y="382"/>
                    </a:lnTo>
                    <a:lnTo>
                      <a:pt x="1677" y="534"/>
                    </a:lnTo>
                    <a:lnTo>
                      <a:pt x="1754" y="687"/>
                    </a:lnTo>
                    <a:lnTo>
                      <a:pt x="1754" y="877"/>
                    </a:lnTo>
                    <a:lnTo>
                      <a:pt x="1754" y="877"/>
                    </a:lnTo>
                    <a:lnTo>
                      <a:pt x="1754" y="1068"/>
                    </a:lnTo>
                    <a:lnTo>
                      <a:pt x="1677" y="1220"/>
                    </a:lnTo>
                    <a:lnTo>
                      <a:pt x="1601" y="1373"/>
                    </a:lnTo>
                    <a:lnTo>
                      <a:pt x="1487" y="1525"/>
                    </a:lnTo>
                    <a:lnTo>
                      <a:pt x="1372" y="1601"/>
                    </a:lnTo>
                    <a:lnTo>
                      <a:pt x="1220" y="1716"/>
                    </a:lnTo>
                    <a:lnTo>
                      <a:pt x="1068" y="1754"/>
                    </a:lnTo>
                    <a:lnTo>
                      <a:pt x="877" y="1754"/>
                    </a:lnTo>
                    <a:lnTo>
                      <a:pt x="877" y="1754"/>
                    </a:lnTo>
                    <a:lnTo>
                      <a:pt x="687" y="1754"/>
                    </a:lnTo>
                    <a:lnTo>
                      <a:pt x="534" y="1716"/>
                    </a:lnTo>
                    <a:lnTo>
                      <a:pt x="382" y="1601"/>
                    </a:lnTo>
                    <a:lnTo>
                      <a:pt x="267" y="1525"/>
                    </a:lnTo>
                    <a:lnTo>
                      <a:pt x="153" y="1373"/>
                    </a:lnTo>
                    <a:lnTo>
                      <a:pt x="77" y="1220"/>
                    </a:lnTo>
                    <a:lnTo>
                      <a:pt x="1" y="1068"/>
                    </a:lnTo>
                    <a:lnTo>
                      <a:pt x="1" y="877"/>
                    </a:lnTo>
                    <a:lnTo>
                      <a:pt x="1" y="877"/>
                    </a:lnTo>
                    <a:lnTo>
                      <a:pt x="1" y="687"/>
                    </a:lnTo>
                    <a:lnTo>
                      <a:pt x="77" y="534"/>
                    </a:lnTo>
                    <a:lnTo>
                      <a:pt x="153" y="382"/>
                    </a:lnTo>
                    <a:lnTo>
                      <a:pt x="267" y="268"/>
                    </a:lnTo>
                    <a:lnTo>
                      <a:pt x="382" y="153"/>
                    </a:lnTo>
                    <a:lnTo>
                      <a:pt x="534" y="77"/>
                    </a:lnTo>
                    <a:lnTo>
                      <a:pt x="687" y="1"/>
                    </a:lnTo>
                    <a:lnTo>
                      <a:pt x="877" y="1"/>
                    </a:lnTo>
                    <a:lnTo>
                      <a:pt x="877" y="1"/>
                    </a:lnTo>
                    <a:close/>
                  </a:path>
                </a:pathLst>
              </a:custGeom>
              <a:noFill/>
              <a:ln cap="rnd" cmpd="sng" w="143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82" name="Google Shape;82;p13"/>
          <p:cNvGrpSpPr/>
          <p:nvPr/>
        </p:nvGrpSpPr>
        <p:grpSpPr>
          <a:xfrm>
            <a:off x="720480" y="5704600"/>
            <a:ext cx="1831045" cy="153900"/>
            <a:chOff x="803005" y="5628400"/>
            <a:chExt cx="1831045" cy="153900"/>
          </a:xfrm>
        </p:grpSpPr>
        <p:sp>
          <p:nvSpPr>
            <p:cNvPr id="83" name="Google Shape;83;p13"/>
            <p:cNvSpPr txBox="1"/>
            <p:nvPr/>
          </p:nvSpPr>
          <p:spPr>
            <a:xfrm>
              <a:off x="1160450" y="5628400"/>
              <a:ext cx="14736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1000">
                  <a:solidFill>
                    <a:srgbClr val="FFFFFF"/>
                  </a:solidFill>
                  <a:latin typeface="Urbanist"/>
                  <a:ea typeface="Urbanist"/>
                  <a:cs typeface="Urbanist"/>
                  <a:sym typeface="Urbanist"/>
                </a:rPr>
                <a:t>+34 123 456 789</a:t>
              </a:r>
              <a:endParaRPr sz="1000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84" name="Google Shape;84;p13"/>
            <p:cNvSpPr/>
            <p:nvPr/>
          </p:nvSpPr>
          <p:spPr>
            <a:xfrm>
              <a:off x="803005" y="5629678"/>
              <a:ext cx="150364" cy="151343"/>
            </a:xfrm>
            <a:custGeom>
              <a:rect b="b" l="l" r="r" t="t"/>
              <a:pathLst>
                <a:path extrusionOk="0" fill="none" h="5870" w="5832">
                  <a:moveTo>
                    <a:pt x="5832" y="4383"/>
                  </a:moveTo>
                  <a:lnTo>
                    <a:pt x="5832" y="5260"/>
                  </a:lnTo>
                  <a:lnTo>
                    <a:pt x="5832" y="5260"/>
                  </a:lnTo>
                  <a:lnTo>
                    <a:pt x="5832" y="5374"/>
                  </a:lnTo>
                  <a:lnTo>
                    <a:pt x="5794" y="5488"/>
                  </a:lnTo>
                  <a:lnTo>
                    <a:pt x="5679" y="5679"/>
                  </a:lnTo>
                  <a:lnTo>
                    <a:pt x="5489" y="5793"/>
                  </a:lnTo>
                  <a:lnTo>
                    <a:pt x="5375" y="5831"/>
                  </a:lnTo>
                  <a:lnTo>
                    <a:pt x="5260" y="5870"/>
                  </a:lnTo>
                  <a:lnTo>
                    <a:pt x="5260" y="5870"/>
                  </a:lnTo>
                  <a:lnTo>
                    <a:pt x="5222" y="5831"/>
                  </a:lnTo>
                  <a:lnTo>
                    <a:pt x="5222" y="5831"/>
                  </a:lnTo>
                  <a:lnTo>
                    <a:pt x="4536" y="5717"/>
                  </a:lnTo>
                  <a:lnTo>
                    <a:pt x="3888" y="5565"/>
                  </a:lnTo>
                  <a:lnTo>
                    <a:pt x="3240" y="5298"/>
                  </a:lnTo>
                  <a:lnTo>
                    <a:pt x="2669" y="4955"/>
                  </a:lnTo>
                  <a:lnTo>
                    <a:pt x="2669" y="4955"/>
                  </a:lnTo>
                  <a:lnTo>
                    <a:pt x="2135" y="4574"/>
                  </a:lnTo>
                  <a:lnTo>
                    <a:pt x="1678" y="4155"/>
                  </a:lnTo>
                  <a:lnTo>
                    <a:pt x="1259" y="3697"/>
                  </a:lnTo>
                  <a:lnTo>
                    <a:pt x="878" y="3164"/>
                  </a:lnTo>
                  <a:lnTo>
                    <a:pt x="878" y="3164"/>
                  </a:lnTo>
                  <a:lnTo>
                    <a:pt x="573" y="2592"/>
                  </a:lnTo>
                  <a:lnTo>
                    <a:pt x="306" y="1944"/>
                  </a:lnTo>
                  <a:lnTo>
                    <a:pt x="115" y="1296"/>
                  </a:lnTo>
                  <a:lnTo>
                    <a:pt x="1" y="610"/>
                  </a:lnTo>
                  <a:lnTo>
                    <a:pt x="1" y="610"/>
                  </a:lnTo>
                  <a:lnTo>
                    <a:pt x="1" y="496"/>
                  </a:lnTo>
                  <a:lnTo>
                    <a:pt x="1" y="382"/>
                  </a:lnTo>
                  <a:lnTo>
                    <a:pt x="115" y="191"/>
                  </a:lnTo>
                  <a:lnTo>
                    <a:pt x="306" y="39"/>
                  </a:lnTo>
                  <a:lnTo>
                    <a:pt x="420" y="1"/>
                  </a:lnTo>
                  <a:lnTo>
                    <a:pt x="535" y="1"/>
                  </a:lnTo>
                  <a:lnTo>
                    <a:pt x="535" y="1"/>
                  </a:lnTo>
                  <a:lnTo>
                    <a:pt x="573" y="1"/>
                  </a:lnTo>
                  <a:lnTo>
                    <a:pt x="1449" y="1"/>
                  </a:lnTo>
                  <a:lnTo>
                    <a:pt x="1449" y="1"/>
                  </a:lnTo>
                  <a:lnTo>
                    <a:pt x="1678" y="39"/>
                  </a:lnTo>
                  <a:lnTo>
                    <a:pt x="1868" y="115"/>
                  </a:lnTo>
                  <a:lnTo>
                    <a:pt x="1983" y="305"/>
                  </a:lnTo>
                  <a:lnTo>
                    <a:pt x="2059" y="496"/>
                  </a:lnTo>
                  <a:lnTo>
                    <a:pt x="2059" y="496"/>
                  </a:lnTo>
                  <a:lnTo>
                    <a:pt x="2135" y="915"/>
                  </a:lnTo>
                  <a:lnTo>
                    <a:pt x="2249" y="1334"/>
                  </a:lnTo>
                  <a:lnTo>
                    <a:pt x="2249" y="1334"/>
                  </a:lnTo>
                  <a:lnTo>
                    <a:pt x="2288" y="1487"/>
                  </a:lnTo>
                  <a:lnTo>
                    <a:pt x="2288" y="1677"/>
                  </a:lnTo>
                  <a:lnTo>
                    <a:pt x="2211" y="1792"/>
                  </a:lnTo>
                  <a:lnTo>
                    <a:pt x="2135" y="1944"/>
                  </a:lnTo>
                  <a:lnTo>
                    <a:pt x="1754" y="2325"/>
                  </a:lnTo>
                  <a:lnTo>
                    <a:pt x="1754" y="2325"/>
                  </a:lnTo>
                  <a:lnTo>
                    <a:pt x="2097" y="2859"/>
                  </a:lnTo>
                  <a:lnTo>
                    <a:pt x="2516" y="3316"/>
                  </a:lnTo>
                  <a:lnTo>
                    <a:pt x="2974" y="3735"/>
                  </a:lnTo>
                  <a:lnTo>
                    <a:pt x="3507" y="4078"/>
                  </a:lnTo>
                  <a:lnTo>
                    <a:pt x="3888" y="3697"/>
                  </a:lnTo>
                  <a:lnTo>
                    <a:pt x="3888" y="3697"/>
                  </a:lnTo>
                  <a:lnTo>
                    <a:pt x="4041" y="3621"/>
                  </a:lnTo>
                  <a:lnTo>
                    <a:pt x="4193" y="3545"/>
                  </a:lnTo>
                  <a:lnTo>
                    <a:pt x="4346" y="3545"/>
                  </a:lnTo>
                  <a:lnTo>
                    <a:pt x="4498" y="3583"/>
                  </a:lnTo>
                  <a:lnTo>
                    <a:pt x="4498" y="3583"/>
                  </a:lnTo>
                  <a:lnTo>
                    <a:pt x="4917" y="3697"/>
                  </a:lnTo>
                  <a:lnTo>
                    <a:pt x="5336" y="3774"/>
                  </a:lnTo>
                  <a:lnTo>
                    <a:pt x="5336" y="3774"/>
                  </a:lnTo>
                  <a:lnTo>
                    <a:pt x="5527" y="3850"/>
                  </a:lnTo>
                  <a:lnTo>
                    <a:pt x="5718" y="3964"/>
                  </a:lnTo>
                  <a:lnTo>
                    <a:pt x="5794" y="4155"/>
                  </a:lnTo>
                  <a:lnTo>
                    <a:pt x="5832" y="4383"/>
                  </a:lnTo>
                  <a:lnTo>
                    <a:pt x="5832" y="4383"/>
                  </a:lnTo>
                  <a:close/>
                </a:path>
              </a:pathLst>
            </a:custGeom>
            <a:noFill/>
            <a:ln cap="rnd" cmpd="sng" w="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5" name="Google Shape;85;p13"/>
          <p:cNvSpPr txBox="1"/>
          <p:nvPr/>
        </p:nvSpPr>
        <p:spPr>
          <a:xfrm>
            <a:off x="3600000" y="3964797"/>
            <a:ext cx="360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666666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Empresa Tech Solutions  |  2022 - Actualidad</a:t>
            </a:r>
            <a:endParaRPr sz="1000">
              <a:solidFill>
                <a:srgbClr val="666666"/>
              </a:solidFill>
              <a:latin typeface="Urbanist Medium"/>
              <a:ea typeface="Urbanist Medium"/>
              <a:cs typeface="Urbanist Medium"/>
              <a:sym typeface="Urbanist Medium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3600000" y="4203322"/>
            <a:ext cx="3600000" cy="9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Urbanist"/>
              <a:buChar char="●"/>
            </a:pPr>
            <a:r>
              <a:rPr lang="es" sz="900">
                <a:solidFill>
                  <a:srgbClr val="434343"/>
                </a:solidFill>
                <a:latin typeface="Urbanist"/>
                <a:ea typeface="Urbanist"/>
                <a:cs typeface="Urbanist"/>
                <a:sym typeface="Urbanist"/>
              </a:rPr>
              <a:t>Desarrollo de dashboards en Power BI y Tableau para seguimiento de KPIs de negocio.</a:t>
            </a:r>
            <a:endParaRPr sz="900">
              <a:solidFill>
                <a:srgbClr val="434343"/>
              </a:solidFill>
              <a:latin typeface="Urbanist"/>
              <a:ea typeface="Urbanist"/>
              <a:cs typeface="Urbanist"/>
              <a:sym typeface="Urbanist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Urbanist"/>
              <a:buChar char="●"/>
            </a:pPr>
            <a:r>
              <a:rPr lang="es" sz="900">
                <a:solidFill>
                  <a:srgbClr val="434343"/>
                </a:solidFill>
                <a:latin typeface="Urbanist"/>
                <a:ea typeface="Urbanist"/>
                <a:cs typeface="Urbanist"/>
                <a:sym typeface="Urbanist"/>
              </a:rPr>
              <a:t>Implementación de modelos de machine learning para análisis predictivo de tendencias de mercado.</a:t>
            </a:r>
            <a:endParaRPr sz="900">
              <a:solidFill>
                <a:srgbClr val="434343"/>
              </a:solidFill>
              <a:latin typeface="Urbanist"/>
              <a:ea typeface="Urbanist"/>
              <a:cs typeface="Urbanist"/>
              <a:sym typeface="Urbanist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Urbanist"/>
              <a:buChar char="●"/>
            </a:pPr>
            <a:r>
              <a:rPr lang="es" sz="900">
                <a:solidFill>
                  <a:srgbClr val="434343"/>
                </a:solidFill>
                <a:latin typeface="Urbanist"/>
                <a:ea typeface="Urbanist"/>
                <a:cs typeface="Urbanist"/>
                <a:sym typeface="Urbanist"/>
              </a:rPr>
              <a:t>Optimización de consultas SQL para mejorar tiempos de procesamiento de datos en un 30%.</a:t>
            </a:r>
            <a:endParaRPr sz="900">
              <a:solidFill>
                <a:srgbClr val="434343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3600000" y="5256321"/>
            <a:ext cx="36000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rgbClr val="25282D"/>
                </a:solidFill>
                <a:latin typeface="Urbanist SemiBold"/>
                <a:ea typeface="Urbanist SemiBold"/>
                <a:cs typeface="Urbanist SemiBold"/>
                <a:sym typeface="Urbanist SemiBold"/>
              </a:rPr>
              <a:t>Data Analyst</a:t>
            </a:r>
            <a:endParaRPr sz="1100">
              <a:solidFill>
                <a:srgbClr val="25282D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3600000" y="5441121"/>
            <a:ext cx="360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666666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FinTech Analytics  |   2019 - 2022</a:t>
            </a:r>
            <a:endParaRPr sz="1000">
              <a:solidFill>
                <a:srgbClr val="666666"/>
              </a:solidFill>
              <a:latin typeface="Urbanist Medium"/>
              <a:ea typeface="Urbanist Medium"/>
              <a:cs typeface="Urbanist Medium"/>
              <a:sym typeface="Urbanist Medium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3600000" y="5679646"/>
            <a:ext cx="3600000" cy="7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Urbanist"/>
              <a:buChar char="●"/>
            </a:pPr>
            <a:r>
              <a:rPr lang="es" sz="900">
                <a:solidFill>
                  <a:srgbClr val="434343"/>
                </a:solidFill>
                <a:latin typeface="Urbanist"/>
                <a:ea typeface="Urbanist"/>
                <a:cs typeface="Urbanist"/>
                <a:sym typeface="Urbanist"/>
              </a:rPr>
              <a:t>Análisis de grandes volúmenes de datos financieros para mejorar la detección de fraudes.</a:t>
            </a:r>
            <a:endParaRPr sz="900">
              <a:solidFill>
                <a:srgbClr val="434343"/>
              </a:solidFill>
              <a:latin typeface="Urbanist"/>
              <a:ea typeface="Urbanist"/>
              <a:cs typeface="Urbanist"/>
              <a:sym typeface="Urbanist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Urbanist"/>
              <a:buChar char="●"/>
            </a:pPr>
            <a:r>
              <a:rPr lang="es" sz="900">
                <a:solidFill>
                  <a:srgbClr val="434343"/>
                </a:solidFill>
                <a:latin typeface="Urbanist"/>
                <a:ea typeface="Urbanist"/>
                <a:cs typeface="Urbanist"/>
                <a:sym typeface="Urbanist"/>
              </a:rPr>
              <a:t>Desarrollo de modelos de segmentación de clientes con Python y R.</a:t>
            </a:r>
            <a:endParaRPr sz="900">
              <a:solidFill>
                <a:srgbClr val="434343"/>
              </a:solidFill>
              <a:latin typeface="Urbanist"/>
              <a:ea typeface="Urbanist"/>
              <a:cs typeface="Urbanist"/>
              <a:sym typeface="Urbanist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Urbanist"/>
              <a:buChar char="●"/>
            </a:pPr>
            <a:r>
              <a:rPr lang="es" sz="900">
                <a:solidFill>
                  <a:srgbClr val="434343"/>
                </a:solidFill>
                <a:latin typeface="Urbanist"/>
                <a:ea typeface="Urbanist"/>
                <a:cs typeface="Urbanist"/>
                <a:sym typeface="Urbanist"/>
              </a:rPr>
              <a:t>Colaboración con equipos de desarrollo para integrar soluciones analíticas en productos digitales.</a:t>
            </a:r>
            <a:endParaRPr sz="900">
              <a:solidFill>
                <a:srgbClr val="434343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3600000" y="6564708"/>
            <a:ext cx="36000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rgbClr val="25282D"/>
                </a:solidFill>
                <a:latin typeface="Urbanist SemiBold"/>
                <a:ea typeface="Urbanist SemiBold"/>
                <a:cs typeface="Urbanist SemiBold"/>
                <a:sym typeface="Urbanist SemiBold"/>
              </a:rPr>
              <a:t>Junior Data Analyst</a:t>
            </a:r>
            <a:endParaRPr sz="1100">
              <a:solidFill>
                <a:srgbClr val="25282D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3600000" y="6749507"/>
            <a:ext cx="360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666666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Consultora DataCorp  |  2017 - 2019</a:t>
            </a:r>
            <a:endParaRPr sz="1000">
              <a:solidFill>
                <a:srgbClr val="666666"/>
              </a:solidFill>
              <a:latin typeface="Urbanist Medium"/>
              <a:ea typeface="Urbanist Medium"/>
              <a:cs typeface="Urbanist Medium"/>
              <a:sym typeface="Urbanist Medium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3600000" y="6988028"/>
            <a:ext cx="3600000" cy="61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Urbanist"/>
              <a:buChar char="●"/>
            </a:pPr>
            <a:r>
              <a:rPr lang="es" sz="900">
                <a:solidFill>
                  <a:srgbClr val="434343"/>
                </a:solidFill>
                <a:latin typeface="Urbanist"/>
                <a:ea typeface="Urbanist"/>
                <a:cs typeface="Urbanist"/>
                <a:sym typeface="Urbanist"/>
              </a:rPr>
              <a:t>Extracción, limpieza y análisis de datos con SQL y Excel.</a:t>
            </a:r>
            <a:endParaRPr sz="900">
              <a:solidFill>
                <a:srgbClr val="434343"/>
              </a:solidFill>
              <a:latin typeface="Urbanist"/>
              <a:ea typeface="Urbanist"/>
              <a:cs typeface="Urbanist"/>
              <a:sym typeface="Urbanist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Urbanist"/>
              <a:buChar char="●"/>
            </a:pPr>
            <a:r>
              <a:rPr lang="es" sz="900">
                <a:solidFill>
                  <a:srgbClr val="434343"/>
                </a:solidFill>
                <a:latin typeface="Urbanist"/>
                <a:ea typeface="Urbanist"/>
                <a:cs typeface="Urbanist"/>
                <a:sym typeface="Urbanist"/>
              </a:rPr>
              <a:t>Generación de informes automatizados con Python y Power BI.</a:t>
            </a:r>
            <a:endParaRPr sz="900">
              <a:solidFill>
                <a:srgbClr val="434343"/>
              </a:solidFill>
              <a:latin typeface="Urbanist"/>
              <a:ea typeface="Urbanist"/>
              <a:cs typeface="Urbanist"/>
              <a:sym typeface="Urbanist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Urbanist"/>
              <a:buChar char="●"/>
            </a:pPr>
            <a:r>
              <a:rPr lang="es" sz="900">
                <a:solidFill>
                  <a:srgbClr val="434343"/>
                </a:solidFill>
                <a:latin typeface="Urbanist"/>
                <a:ea typeface="Urbanist"/>
                <a:cs typeface="Urbanist"/>
                <a:sym typeface="Urbanist"/>
              </a:rPr>
              <a:t>Apoyo en la toma de decisiones mediante estudios de mercado basados en datos.</a:t>
            </a:r>
            <a:endParaRPr sz="900">
              <a:solidFill>
                <a:srgbClr val="434343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3600000" y="8555043"/>
            <a:ext cx="36000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rgbClr val="25282D"/>
                </a:solidFill>
                <a:latin typeface="Urbanist SemiBold"/>
                <a:ea typeface="Urbanist SemiBold"/>
                <a:cs typeface="Urbanist SemiBold"/>
                <a:sym typeface="Urbanist SemiBold"/>
              </a:rPr>
              <a:t>Máster en Ciencia de Datos y Big Data</a:t>
            </a:r>
            <a:endParaRPr sz="1100">
              <a:solidFill>
                <a:srgbClr val="25282D"/>
              </a:solidFill>
              <a:latin typeface="Urbanist SemiBold"/>
              <a:ea typeface="Urbanist SemiBold"/>
              <a:cs typeface="Urbanist SemiBold"/>
              <a:sym typeface="Urbanist SemiBold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3600000" y="8765051"/>
            <a:ext cx="360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666666"/>
                </a:solidFill>
                <a:latin typeface="Urbanist"/>
                <a:ea typeface="Urbanist"/>
                <a:cs typeface="Urbanist"/>
                <a:sym typeface="Urbanist"/>
              </a:rPr>
              <a:t>Universidad de Valencia  |  2017-2019</a:t>
            </a:r>
            <a:endParaRPr sz="1000">
              <a:solidFill>
                <a:srgbClr val="666666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3600000" y="9117068"/>
            <a:ext cx="36000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rgbClr val="25282D"/>
                </a:solidFill>
                <a:latin typeface="Urbanist SemiBold"/>
                <a:ea typeface="Urbanist SemiBold"/>
                <a:cs typeface="Urbanist SemiBold"/>
                <a:sym typeface="Urbanist SemiBold"/>
              </a:rPr>
              <a:t>Grado en Matemáticas</a:t>
            </a:r>
            <a:endParaRPr sz="1100">
              <a:solidFill>
                <a:srgbClr val="25282D"/>
              </a:solidFill>
              <a:latin typeface="Urbanist SemiBold"/>
              <a:ea typeface="Urbanist SemiBold"/>
              <a:cs typeface="Urbanist SemiBold"/>
              <a:sym typeface="Urbanist SemiBold"/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3600000" y="9327075"/>
            <a:ext cx="360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666666"/>
                </a:solidFill>
                <a:latin typeface="Urbanist"/>
                <a:ea typeface="Urbanist"/>
                <a:cs typeface="Urbanist"/>
                <a:sym typeface="Urbanist"/>
              </a:rPr>
              <a:t>Universidad de Valencia  |  2017-2019</a:t>
            </a:r>
            <a:endParaRPr sz="1000">
              <a:solidFill>
                <a:srgbClr val="666666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97" name="Google Shape;97;p13"/>
          <p:cNvSpPr/>
          <p:nvPr/>
        </p:nvSpPr>
        <p:spPr>
          <a:xfrm>
            <a:off x="3600105" y="3109973"/>
            <a:ext cx="3600000" cy="18000"/>
          </a:xfrm>
          <a:prstGeom prst="rect">
            <a:avLst/>
          </a:prstGeom>
          <a:solidFill>
            <a:srgbClr val="27426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8" name="Google Shape;98;p13"/>
          <p:cNvSpPr/>
          <p:nvPr/>
        </p:nvSpPr>
        <p:spPr>
          <a:xfrm>
            <a:off x="3600105" y="7892711"/>
            <a:ext cx="3600000" cy="18000"/>
          </a:xfrm>
          <a:prstGeom prst="rect">
            <a:avLst/>
          </a:prstGeom>
          <a:solidFill>
            <a:srgbClr val="27426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99" name="Google Shape;99;p13"/>
          <p:cNvGrpSpPr/>
          <p:nvPr/>
        </p:nvGrpSpPr>
        <p:grpSpPr>
          <a:xfrm>
            <a:off x="727370" y="6712925"/>
            <a:ext cx="2182055" cy="153900"/>
            <a:chOff x="809895" y="6636725"/>
            <a:chExt cx="2182055" cy="153900"/>
          </a:xfrm>
        </p:grpSpPr>
        <p:grpSp>
          <p:nvGrpSpPr>
            <p:cNvPr id="100" name="Google Shape;100;p13"/>
            <p:cNvGrpSpPr/>
            <p:nvPr/>
          </p:nvGrpSpPr>
          <p:grpSpPr>
            <a:xfrm>
              <a:off x="809895" y="6646710"/>
              <a:ext cx="136580" cy="133928"/>
              <a:chOff x="887900" y="2989900"/>
              <a:chExt cx="146750" cy="143900"/>
            </a:xfrm>
          </p:grpSpPr>
          <p:sp>
            <p:nvSpPr>
              <p:cNvPr id="101" name="Google Shape;101;p13"/>
              <p:cNvSpPr/>
              <p:nvPr/>
            </p:nvSpPr>
            <p:spPr>
              <a:xfrm>
                <a:off x="946000" y="3038500"/>
                <a:ext cx="88650" cy="95300"/>
              </a:xfrm>
              <a:custGeom>
                <a:rect b="b" l="l" r="r" t="t"/>
                <a:pathLst>
                  <a:path extrusionOk="0" fill="none" h="3812" w="3546">
                    <a:moveTo>
                      <a:pt x="1563" y="0"/>
                    </a:moveTo>
                    <a:lnTo>
                      <a:pt x="1563" y="0"/>
                    </a:lnTo>
                    <a:lnTo>
                      <a:pt x="1944" y="0"/>
                    </a:lnTo>
                    <a:lnTo>
                      <a:pt x="2326" y="77"/>
                    </a:lnTo>
                    <a:lnTo>
                      <a:pt x="2669" y="191"/>
                    </a:lnTo>
                    <a:lnTo>
                      <a:pt x="2973" y="420"/>
                    </a:lnTo>
                    <a:lnTo>
                      <a:pt x="3202" y="686"/>
                    </a:lnTo>
                    <a:lnTo>
                      <a:pt x="3393" y="991"/>
                    </a:lnTo>
                    <a:lnTo>
                      <a:pt x="3507" y="1372"/>
                    </a:lnTo>
                    <a:lnTo>
                      <a:pt x="3545" y="1753"/>
                    </a:lnTo>
                    <a:lnTo>
                      <a:pt x="3545" y="3811"/>
                    </a:lnTo>
                    <a:lnTo>
                      <a:pt x="2364" y="3811"/>
                    </a:lnTo>
                    <a:lnTo>
                      <a:pt x="2364" y="1753"/>
                    </a:lnTo>
                    <a:lnTo>
                      <a:pt x="2364" y="1753"/>
                    </a:lnTo>
                    <a:lnTo>
                      <a:pt x="2326" y="1563"/>
                    </a:lnTo>
                    <a:lnTo>
                      <a:pt x="2249" y="1410"/>
                    </a:lnTo>
                    <a:lnTo>
                      <a:pt x="2135" y="1258"/>
                    </a:lnTo>
                    <a:lnTo>
                      <a:pt x="1983" y="1182"/>
                    </a:lnTo>
                    <a:lnTo>
                      <a:pt x="1983" y="1182"/>
                    </a:lnTo>
                    <a:lnTo>
                      <a:pt x="1830" y="1144"/>
                    </a:lnTo>
                    <a:lnTo>
                      <a:pt x="1678" y="1144"/>
                    </a:lnTo>
                    <a:lnTo>
                      <a:pt x="1563" y="1220"/>
                    </a:lnTo>
                    <a:lnTo>
                      <a:pt x="1411" y="1258"/>
                    </a:lnTo>
                    <a:lnTo>
                      <a:pt x="1335" y="1372"/>
                    </a:lnTo>
                    <a:lnTo>
                      <a:pt x="1258" y="1487"/>
                    </a:lnTo>
                    <a:lnTo>
                      <a:pt x="1220" y="1601"/>
                    </a:lnTo>
                    <a:lnTo>
                      <a:pt x="1182" y="1753"/>
                    </a:lnTo>
                    <a:lnTo>
                      <a:pt x="1182" y="3811"/>
                    </a:lnTo>
                    <a:lnTo>
                      <a:pt x="1" y="3811"/>
                    </a:lnTo>
                    <a:lnTo>
                      <a:pt x="1" y="1792"/>
                    </a:lnTo>
                    <a:lnTo>
                      <a:pt x="1" y="1792"/>
                    </a:lnTo>
                    <a:lnTo>
                      <a:pt x="39" y="1487"/>
                    </a:lnTo>
                    <a:lnTo>
                      <a:pt x="115" y="1144"/>
                    </a:lnTo>
                    <a:lnTo>
                      <a:pt x="268" y="877"/>
                    </a:lnTo>
                    <a:lnTo>
                      <a:pt x="458" y="610"/>
                    </a:lnTo>
                    <a:lnTo>
                      <a:pt x="687" y="381"/>
                    </a:lnTo>
                    <a:lnTo>
                      <a:pt x="954" y="191"/>
                    </a:lnTo>
                    <a:lnTo>
                      <a:pt x="1220" y="77"/>
                    </a:lnTo>
                    <a:lnTo>
                      <a:pt x="1563" y="0"/>
                    </a:lnTo>
                    <a:lnTo>
                      <a:pt x="1563" y="0"/>
                    </a:lnTo>
                    <a:close/>
                  </a:path>
                </a:pathLst>
              </a:custGeom>
              <a:noFill/>
              <a:ln cap="rnd" cmpd="sng" w="143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" name="Google Shape;102;p13"/>
              <p:cNvSpPr/>
              <p:nvPr/>
            </p:nvSpPr>
            <p:spPr>
              <a:xfrm>
                <a:off x="887900" y="3045175"/>
                <a:ext cx="28600" cy="88625"/>
              </a:xfrm>
              <a:custGeom>
                <a:rect b="b" l="l" r="r" t="t"/>
                <a:pathLst>
                  <a:path extrusionOk="0" fill="none" h="3545" w="1144">
                    <a:moveTo>
                      <a:pt x="0" y="0"/>
                    </a:moveTo>
                    <a:lnTo>
                      <a:pt x="1143" y="0"/>
                    </a:lnTo>
                    <a:lnTo>
                      <a:pt x="1143" y="3544"/>
                    </a:lnTo>
                    <a:lnTo>
                      <a:pt x="0" y="3544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cap="rnd" cmpd="sng" w="143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" name="Google Shape;103;p13"/>
              <p:cNvSpPr/>
              <p:nvPr/>
            </p:nvSpPr>
            <p:spPr>
              <a:xfrm>
                <a:off x="887900" y="2989900"/>
                <a:ext cx="29550" cy="29575"/>
              </a:xfrm>
              <a:custGeom>
                <a:rect b="b" l="l" r="r" t="t"/>
                <a:pathLst>
                  <a:path extrusionOk="0" fill="none" h="1183" w="1182">
                    <a:moveTo>
                      <a:pt x="572" y="1"/>
                    </a:moveTo>
                    <a:lnTo>
                      <a:pt x="572" y="1"/>
                    </a:lnTo>
                    <a:lnTo>
                      <a:pt x="686" y="39"/>
                    </a:lnTo>
                    <a:lnTo>
                      <a:pt x="800" y="77"/>
                    </a:lnTo>
                    <a:lnTo>
                      <a:pt x="991" y="191"/>
                    </a:lnTo>
                    <a:lnTo>
                      <a:pt x="1105" y="382"/>
                    </a:lnTo>
                    <a:lnTo>
                      <a:pt x="1143" y="496"/>
                    </a:lnTo>
                    <a:lnTo>
                      <a:pt x="1182" y="611"/>
                    </a:lnTo>
                    <a:lnTo>
                      <a:pt x="1182" y="611"/>
                    </a:lnTo>
                    <a:lnTo>
                      <a:pt x="1143" y="725"/>
                    </a:lnTo>
                    <a:lnTo>
                      <a:pt x="1105" y="839"/>
                    </a:lnTo>
                    <a:lnTo>
                      <a:pt x="991" y="1030"/>
                    </a:lnTo>
                    <a:lnTo>
                      <a:pt x="800" y="1144"/>
                    </a:lnTo>
                    <a:lnTo>
                      <a:pt x="686" y="1182"/>
                    </a:lnTo>
                    <a:lnTo>
                      <a:pt x="572" y="1182"/>
                    </a:lnTo>
                    <a:lnTo>
                      <a:pt x="572" y="1182"/>
                    </a:lnTo>
                    <a:lnTo>
                      <a:pt x="457" y="1182"/>
                    </a:lnTo>
                    <a:lnTo>
                      <a:pt x="343" y="1144"/>
                    </a:lnTo>
                    <a:lnTo>
                      <a:pt x="153" y="1030"/>
                    </a:lnTo>
                    <a:lnTo>
                      <a:pt x="38" y="839"/>
                    </a:lnTo>
                    <a:lnTo>
                      <a:pt x="0" y="725"/>
                    </a:lnTo>
                    <a:lnTo>
                      <a:pt x="0" y="611"/>
                    </a:lnTo>
                    <a:lnTo>
                      <a:pt x="0" y="611"/>
                    </a:lnTo>
                    <a:lnTo>
                      <a:pt x="0" y="496"/>
                    </a:lnTo>
                    <a:lnTo>
                      <a:pt x="38" y="382"/>
                    </a:lnTo>
                    <a:lnTo>
                      <a:pt x="153" y="191"/>
                    </a:lnTo>
                    <a:lnTo>
                      <a:pt x="343" y="77"/>
                    </a:lnTo>
                    <a:lnTo>
                      <a:pt x="457" y="39"/>
                    </a:lnTo>
                    <a:lnTo>
                      <a:pt x="572" y="1"/>
                    </a:lnTo>
                    <a:lnTo>
                      <a:pt x="572" y="1"/>
                    </a:lnTo>
                    <a:close/>
                  </a:path>
                </a:pathLst>
              </a:custGeom>
              <a:noFill/>
              <a:ln cap="rnd" cmpd="sng" w="143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04" name="Google Shape;104;p13"/>
            <p:cNvSpPr txBox="1"/>
            <p:nvPr/>
          </p:nvSpPr>
          <p:spPr>
            <a:xfrm>
              <a:off x="1160450" y="6636725"/>
              <a:ext cx="18315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1000">
                  <a:solidFill>
                    <a:srgbClr val="FFFFFF"/>
                  </a:solidFill>
                  <a:latin typeface="Urbanist"/>
                  <a:ea typeface="Urbanist"/>
                  <a:cs typeface="Urbanist"/>
                  <a:sym typeface="Urbanist"/>
                </a:rPr>
                <a:t>linkedin.com/in/larissasantos</a:t>
              </a:r>
              <a:endParaRPr sz="1000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