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Urbanist SemiBold"/>
      <p:regular r:id="rId7"/>
      <p:bold r:id="rId8"/>
      <p:italic r:id="rId9"/>
      <p:boldItalic r:id="rId10"/>
    </p:embeddedFont>
    <p:embeddedFont>
      <p:font typeface="Urbanist Medium"/>
      <p:regular r:id="rId11"/>
      <p:bold r:id="rId12"/>
      <p:italic r:id="rId13"/>
      <p:boldItalic r:id="rId14"/>
    </p:embeddedFont>
    <p:embeddedFont>
      <p:font typeface="Urbanist"/>
      <p:regular r:id="rId15"/>
      <p:bold r:id="rId16"/>
      <p:italic r:id="rId17"/>
      <p:boldItalic r:id="rId18"/>
    </p:embeddedFont>
    <p:embeddedFont>
      <p:font typeface="Open Sans"/>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bold.fntdata"/><Relationship Id="rId11" Type="http://schemas.openxmlformats.org/officeDocument/2006/relationships/font" Target="fonts/UrbanistMedium-regular.fntdata"/><Relationship Id="rId22" Type="http://schemas.openxmlformats.org/officeDocument/2006/relationships/font" Target="fonts/OpenSans-boldItalic.fntdata"/><Relationship Id="rId10" Type="http://schemas.openxmlformats.org/officeDocument/2006/relationships/font" Target="fonts/UrbanistSemiBold-boldItalic.fntdata"/><Relationship Id="rId21" Type="http://schemas.openxmlformats.org/officeDocument/2006/relationships/font" Target="fonts/OpenSans-italic.fntdata"/><Relationship Id="rId13" Type="http://schemas.openxmlformats.org/officeDocument/2006/relationships/font" Target="fonts/UrbanistMedium-italic.fntdata"/><Relationship Id="rId12" Type="http://schemas.openxmlformats.org/officeDocument/2006/relationships/font" Target="fonts/UrbanistMedium-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UrbanistSemiBold-italic.fntdata"/><Relationship Id="rId15" Type="http://schemas.openxmlformats.org/officeDocument/2006/relationships/font" Target="fonts/Urbanist-regular.fntdata"/><Relationship Id="rId14" Type="http://schemas.openxmlformats.org/officeDocument/2006/relationships/font" Target="fonts/UrbanistMedium-boldItalic.fntdata"/><Relationship Id="rId17" Type="http://schemas.openxmlformats.org/officeDocument/2006/relationships/font" Target="fonts/Urbanist-italic.fntdata"/><Relationship Id="rId16" Type="http://schemas.openxmlformats.org/officeDocument/2006/relationships/font" Target="fonts/Urbanist-bold.fntdata"/><Relationship Id="rId5" Type="http://schemas.openxmlformats.org/officeDocument/2006/relationships/notesMaster" Target="notesMasters/notesMaster1.xml"/><Relationship Id="rId19" Type="http://schemas.openxmlformats.org/officeDocument/2006/relationships/font" Target="fonts/OpenSans-regular.fntdata"/><Relationship Id="rId6" Type="http://schemas.openxmlformats.org/officeDocument/2006/relationships/slide" Target="slides/slide1.xml"/><Relationship Id="rId18" Type="http://schemas.openxmlformats.org/officeDocument/2006/relationships/font" Target="fonts/Urbanist-boldItalic.fntdata"/><Relationship Id="rId7" Type="http://schemas.openxmlformats.org/officeDocument/2006/relationships/font" Target="fonts/UrbanistSemiBold-regular.fntdata"/><Relationship Id="rId8" Type="http://schemas.openxmlformats.org/officeDocument/2006/relationships/font" Target="fonts/Urbanist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360000" y="360000"/>
            <a:ext cx="2880000" cy="9971625"/>
            <a:chOff x="360000" y="360000"/>
            <a:chExt cx="2880000" cy="9971625"/>
          </a:xfrm>
        </p:grpSpPr>
        <p:sp>
          <p:nvSpPr>
            <p:cNvPr id="55" name="Google Shape;55;p13"/>
            <p:cNvSpPr/>
            <p:nvPr/>
          </p:nvSpPr>
          <p:spPr>
            <a:xfrm>
              <a:off x="360000" y="1799625"/>
              <a:ext cx="2880000" cy="7092000"/>
            </a:xfrm>
            <a:prstGeom prst="rect">
              <a:avLst/>
            </a:prstGeom>
            <a:solidFill>
              <a:srgbClr val="134F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56" name="Google Shape;56;p13"/>
            <p:cNvSpPr/>
            <p:nvPr/>
          </p:nvSpPr>
          <p:spPr>
            <a:xfrm>
              <a:off x="360000" y="360000"/>
              <a:ext cx="2880000" cy="2880000"/>
            </a:xfrm>
            <a:prstGeom prst="ellipse">
              <a:avLst/>
            </a:prstGeom>
            <a:solidFill>
              <a:srgbClr val="134F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a:off x="360000" y="7451625"/>
              <a:ext cx="2880000" cy="2880000"/>
            </a:xfrm>
            <a:prstGeom prst="ellipse">
              <a:avLst/>
            </a:prstGeom>
            <a:solidFill>
              <a:srgbClr val="134F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 name="Google Shape;58;p13"/>
          <p:cNvSpPr txBox="1"/>
          <p:nvPr/>
        </p:nvSpPr>
        <p:spPr>
          <a:xfrm>
            <a:off x="3600000" y="1480175"/>
            <a:ext cx="2573400" cy="992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3000">
                <a:solidFill>
                  <a:srgbClr val="25282D"/>
                </a:solidFill>
                <a:latin typeface="Urbanist"/>
                <a:ea typeface="Urbanist"/>
                <a:cs typeface="Urbanist"/>
                <a:sym typeface="Urbanist"/>
              </a:rPr>
              <a:t>Susan</a:t>
            </a:r>
            <a:endParaRPr b="1" sz="3000">
              <a:solidFill>
                <a:srgbClr val="25282D"/>
              </a:solidFill>
              <a:latin typeface="Urbanist"/>
              <a:ea typeface="Urbanist"/>
              <a:cs typeface="Urbanist"/>
              <a:sym typeface="Urbanist"/>
            </a:endParaRPr>
          </a:p>
          <a:p>
            <a:pPr indent="0" lvl="0" marL="0" rtl="0" algn="l">
              <a:lnSpc>
                <a:spcPct val="115000"/>
              </a:lnSpc>
              <a:spcBef>
                <a:spcPts val="0"/>
              </a:spcBef>
              <a:spcAft>
                <a:spcPts val="0"/>
              </a:spcAft>
              <a:buNone/>
            </a:pPr>
            <a:r>
              <a:rPr b="1" lang="es" sz="3000">
                <a:solidFill>
                  <a:srgbClr val="25282D"/>
                </a:solidFill>
                <a:latin typeface="Urbanist"/>
                <a:ea typeface="Urbanist"/>
                <a:cs typeface="Urbanist"/>
                <a:sym typeface="Urbanist"/>
              </a:rPr>
              <a:t>Williams</a:t>
            </a:r>
            <a:endParaRPr b="1" sz="3000">
              <a:solidFill>
                <a:srgbClr val="25282D"/>
              </a:solidFill>
              <a:latin typeface="Urbanist"/>
              <a:ea typeface="Urbanist"/>
              <a:cs typeface="Urbanist"/>
              <a:sym typeface="Urbanist"/>
            </a:endParaRPr>
          </a:p>
        </p:txBody>
      </p:sp>
      <p:sp>
        <p:nvSpPr>
          <p:cNvPr id="59" name="Google Shape;59;p13"/>
          <p:cNvSpPr txBox="1"/>
          <p:nvPr/>
        </p:nvSpPr>
        <p:spPr>
          <a:xfrm>
            <a:off x="3600000" y="3419998"/>
            <a:ext cx="25995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25282D"/>
                </a:solidFill>
                <a:latin typeface="Urbanist"/>
                <a:ea typeface="Urbanist"/>
                <a:cs typeface="Urbanist"/>
                <a:sym typeface="Urbanist"/>
              </a:rPr>
              <a:t>Professional Experience</a:t>
            </a:r>
            <a:endParaRPr b="1" sz="1600">
              <a:solidFill>
                <a:srgbClr val="25282D"/>
              </a:solidFill>
              <a:latin typeface="Urbanist"/>
              <a:ea typeface="Urbanist"/>
              <a:cs typeface="Urbanist"/>
              <a:sym typeface="Urbanist"/>
            </a:endParaRPr>
          </a:p>
        </p:txBody>
      </p:sp>
      <p:sp>
        <p:nvSpPr>
          <p:cNvPr id="60" name="Google Shape;60;p13"/>
          <p:cNvSpPr txBox="1"/>
          <p:nvPr/>
        </p:nvSpPr>
        <p:spPr>
          <a:xfrm>
            <a:off x="3600000" y="3779997"/>
            <a:ext cx="3600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Urbanist SemiBold"/>
                <a:ea typeface="Urbanist SemiBold"/>
                <a:cs typeface="Urbanist SemiBold"/>
                <a:sym typeface="Urbanist SemiBold"/>
              </a:rPr>
              <a:t>Data Analyst</a:t>
            </a:r>
            <a:endParaRPr sz="1100">
              <a:solidFill>
                <a:srgbClr val="25282D"/>
              </a:solidFill>
              <a:latin typeface="Urbanist"/>
              <a:ea typeface="Urbanist"/>
              <a:cs typeface="Urbanist"/>
              <a:sym typeface="Urbanist"/>
            </a:endParaRPr>
          </a:p>
        </p:txBody>
      </p:sp>
      <p:sp>
        <p:nvSpPr>
          <p:cNvPr id="61" name="Google Shape;61;p13"/>
          <p:cNvSpPr txBox="1"/>
          <p:nvPr/>
        </p:nvSpPr>
        <p:spPr>
          <a:xfrm>
            <a:off x="720000" y="3780000"/>
            <a:ext cx="2202900" cy="141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FFFFFF"/>
                </a:solidFill>
                <a:latin typeface="Urbanist"/>
                <a:ea typeface="Urbanist"/>
                <a:cs typeface="Urbanist"/>
                <a:sym typeface="Urbanist"/>
              </a:rPr>
              <a:t>Data Analyst with 6 years of experience in developing analytical models, interpreting data, and delivering actionable insights to optimize business strategies. Proficient in SQL, Python, R, Power BI, and Tableau, with expertise in predictive analytics, machine learning, and data visualization. Adept at transforming raw data into strategic business decisions.</a:t>
            </a:r>
            <a:endParaRPr sz="900">
              <a:solidFill>
                <a:srgbClr val="FFFFFF"/>
              </a:solidFill>
              <a:latin typeface="Urbanist"/>
              <a:ea typeface="Urbanist"/>
              <a:cs typeface="Urbanist"/>
              <a:sym typeface="Urbanist"/>
            </a:endParaRPr>
          </a:p>
        </p:txBody>
      </p:sp>
      <p:sp>
        <p:nvSpPr>
          <p:cNvPr id="62" name="Google Shape;62;p13"/>
          <p:cNvSpPr txBox="1"/>
          <p:nvPr/>
        </p:nvSpPr>
        <p:spPr>
          <a:xfrm>
            <a:off x="3600000" y="2590036"/>
            <a:ext cx="3600000" cy="246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600">
                <a:solidFill>
                  <a:srgbClr val="25282D"/>
                </a:solidFill>
                <a:latin typeface="Urbanist SemiBold"/>
                <a:ea typeface="Urbanist SemiBold"/>
                <a:cs typeface="Urbanist SemiBold"/>
                <a:sym typeface="Urbanist SemiBold"/>
              </a:rPr>
              <a:t>Data Analyst</a:t>
            </a:r>
            <a:endParaRPr sz="1600">
              <a:solidFill>
                <a:srgbClr val="25282D"/>
              </a:solidFill>
              <a:latin typeface="Urbanist SemiBold"/>
              <a:ea typeface="Urbanist SemiBold"/>
              <a:cs typeface="Urbanist SemiBold"/>
              <a:sym typeface="Urbanist SemiBold"/>
            </a:endParaRPr>
          </a:p>
        </p:txBody>
      </p:sp>
      <p:sp>
        <p:nvSpPr>
          <p:cNvPr id="63" name="Google Shape;63;p13"/>
          <p:cNvSpPr txBox="1"/>
          <p:nvPr/>
        </p:nvSpPr>
        <p:spPr>
          <a:xfrm>
            <a:off x="720000" y="3418725"/>
            <a:ext cx="22029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solidFill>
                  <a:srgbClr val="FFFFFF"/>
                </a:solidFill>
                <a:latin typeface="Urbanist SemiBold"/>
                <a:ea typeface="Urbanist SemiBold"/>
                <a:cs typeface="Urbanist SemiBold"/>
                <a:sym typeface="Urbanist SemiBold"/>
              </a:rPr>
              <a:t>Profile</a:t>
            </a:r>
            <a:endParaRPr sz="1600">
              <a:solidFill>
                <a:srgbClr val="FFFFFF"/>
              </a:solidFill>
              <a:latin typeface="Urbanist SemiBold"/>
              <a:ea typeface="Urbanist SemiBold"/>
              <a:cs typeface="Urbanist SemiBold"/>
              <a:sym typeface="Urbanist SemiBold"/>
            </a:endParaRPr>
          </a:p>
        </p:txBody>
      </p:sp>
      <p:sp>
        <p:nvSpPr>
          <p:cNvPr id="64" name="Google Shape;64;p13"/>
          <p:cNvSpPr txBox="1"/>
          <p:nvPr/>
        </p:nvSpPr>
        <p:spPr>
          <a:xfrm>
            <a:off x="720000" y="5277475"/>
            <a:ext cx="22029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solidFill>
                  <a:srgbClr val="FFFFFF"/>
                </a:solidFill>
                <a:latin typeface="Urbanist SemiBold"/>
                <a:ea typeface="Urbanist SemiBold"/>
                <a:cs typeface="Urbanist SemiBold"/>
                <a:sym typeface="Urbanist SemiBold"/>
              </a:rPr>
              <a:t>Contact</a:t>
            </a:r>
            <a:endParaRPr sz="1600">
              <a:solidFill>
                <a:srgbClr val="FFFFFF"/>
              </a:solidFill>
              <a:latin typeface="Urbanist SemiBold"/>
              <a:ea typeface="Urbanist SemiBold"/>
              <a:cs typeface="Urbanist SemiBold"/>
              <a:sym typeface="Urbanist SemiBold"/>
            </a:endParaRPr>
          </a:p>
        </p:txBody>
      </p:sp>
      <p:sp>
        <p:nvSpPr>
          <p:cNvPr id="65" name="Google Shape;65;p13"/>
          <p:cNvSpPr txBox="1"/>
          <p:nvPr/>
        </p:nvSpPr>
        <p:spPr>
          <a:xfrm>
            <a:off x="3600000" y="8732294"/>
            <a:ext cx="25995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25282D"/>
                </a:solidFill>
                <a:latin typeface="Urbanist"/>
                <a:ea typeface="Urbanist"/>
                <a:cs typeface="Urbanist"/>
                <a:sym typeface="Urbanist"/>
              </a:rPr>
              <a:t>Education</a:t>
            </a:r>
            <a:endParaRPr b="1" sz="1600">
              <a:solidFill>
                <a:srgbClr val="25282D"/>
              </a:solidFill>
              <a:latin typeface="Urbanist"/>
              <a:ea typeface="Urbanist"/>
              <a:cs typeface="Urbanist"/>
              <a:sym typeface="Urbanist"/>
            </a:endParaRPr>
          </a:p>
        </p:txBody>
      </p:sp>
      <p:sp>
        <p:nvSpPr>
          <p:cNvPr id="66" name="Google Shape;66;p13"/>
          <p:cNvSpPr txBox="1"/>
          <p:nvPr/>
        </p:nvSpPr>
        <p:spPr>
          <a:xfrm>
            <a:off x="720000" y="7518203"/>
            <a:ext cx="2202900" cy="3462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Urbanist"/>
                <a:ea typeface="Urbanist"/>
                <a:cs typeface="Urbanist"/>
                <a:sym typeface="Urbanist"/>
              </a:rPr>
              <a:t>SQL  |  Python  |  R  |  Power BI  |  Tableau  |  Machine Learning  |  Statistics  |  Big Data</a:t>
            </a:r>
            <a:endParaRPr sz="900">
              <a:solidFill>
                <a:srgbClr val="FFFFFF"/>
              </a:solidFill>
              <a:latin typeface="Urbanist"/>
              <a:ea typeface="Urbanist"/>
              <a:cs typeface="Urbanist"/>
              <a:sym typeface="Urbanist"/>
            </a:endParaRPr>
          </a:p>
        </p:txBody>
      </p:sp>
      <p:sp>
        <p:nvSpPr>
          <p:cNvPr id="67" name="Google Shape;67;p13"/>
          <p:cNvSpPr txBox="1"/>
          <p:nvPr/>
        </p:nvSpPr>
        <p:spPr>
          <a:xfrm>
            <a:off x="720000" y="7156912"/>
            <a:ext cx="22029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solidFill>
                  <a:srgbClr val="FFFFFF"/>
                </a:solidFill>
                <a:latin typeface="Urbanist SemiBold"/>
                <a:ea typeface="Urbanist SemiBold"/>
                <a:cs typeface="Urbanist SemiBold"/>
                <a:sym typeface="Urbanist SemiBold"/>
              </a:rPr>
              <a:t>Skills</a:t>
            </a:r>
            <a:endParaRPr sz="1600">
              <a:solidFill>
                <a:srgbClr val="FFFFFF"/>
              </a:solidFill>
              <a:latin typeface="Urbanist SemiBold"/>
              <a:ea typeface="Urbanist SemiBold"/>
              <a:cs typeface="Urbanist SemiBold"/>
              <a:sym typeface="Urbanist SemiBold"/>
            </a:endParaRPr>
          </a:p>
        </p:txBody>
      </p:sp>
      <p:sp>
        <p:nvSpPr>
          <p:cNvPr id="68" name="Google Shape;68;p13"/>
          <p:cNvSpPr txBox="1"/>
          <p:nvPr/>
        </p:nvSpPr>
        <p:spPr>
          <a:xfrm>
            <a:off x="720000" y="8512100"/>
            <a:ext cx="2202900" cy="5541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Urbanist"/>
                <a:ea typeface="Urbanist"/>
                <a:cs typeface="Urbanist"/>
                <a:sym typeface="Urbanist"/>
              </a:rPr>
              <a:t>English  |  Nativo</a:t>
            </a:r>
            <a:endParaRPr sz="900">
              <a:solidFill>
                <a:srgbClr val="FFFFFF"/>
              </a:solidFill>
              <a:latin typeface="Urbanist"/>
              <a:ea typeface="Urbanist"/>
              <a:cs typeface="Urbanist"/>
              <a:sym typeface="Urbanist"/>
            </a:endParaRPr>
          </a:p>
          <a:p>
            <a:pPr indent="0" lvl="0" marL="0" rtl="0" algn="l">
              <a:lnSpc>
                <a:spcPct val="150000"/>
              </a:lnSpc>
              <a:spcBef>
                <a:spcPts val="0"/>
              </a:spcBef>
              <a:spcAft>
                <a:spcPts val="0"/>
              </a:spcAft>
              <a:buNone/>
            </a:pPr>
            <a:r>
              <a:rPr lang="es" sz="900">
                <a:solidFill>
                  <a:srgbClr val="FFFFFF"/>
                </a:solidFill>
                <a:latin typeface="Urbanist"/>
                <a:ea typeface="Urbanist"/>
                <a:cs typeface="Urbanist"/>
                <a:sym typeface="Urbanist"/>
              </a:rPr>
              <a:t>Spanish  |  Avanzado (C1)</a:t>
            </a:r>
            <a:endParaRPr sz="900">
              <a:solidFill>
                <a:srgbClr val="FFFFFF"/>
              </a:solidFill>
              <a:latin typeface="Urbanist"/>
              <a:ea typeface="Urbanist"/>
              <a:cs typeface="Urbanist"/>
              <a:sym typeface="Urbanist"/>
            </a:endParaRPr>
          </a:p>
          <a:p>
            <a:pPr indent="0" lvl="0" marL="0" rtl="0" algn="l">
              <a:lnSpc>
                <a:spcPct val="150000"/>
              </a:lnSpc>
              <a:spcBef>
                <a:spcPts val="0"/>
              </a:spcBef>
              <a:spcAft>
                <a:spcPts val="0"/>
              </a:spcAft>
              <a:buNone/>
            </a:pPr>
            <a:r>
              <a:rPr lang="es" sz="900">
                <a:solidFill>
                  <a:srgbClr val="FFFFFF"/>
                </a:solidFill>
                <a:latin typeface="Urbanist"/>
                <a:ea typeface="Urbanist"/>
                <a:cs typeface="Urbanist"/>
                <a:sym typeface="Urbanist"/>
              </a:rPr>
              <a:t>Portuguese  |  Avanzado (C1)</a:t>
            </a:r>
            <a:endParaRPr sz="900">
              <a:solidFill>
                <a:srgbClr val="FFFFFF"/>
              </a:solidFill>
              <a:latin typeface="Urbanist"/>
              <a:ea typeface="Urbanist"/>
              <a:cs typeface="Urbanist"/>
              <a:sym typeface="Urbanist"/>
            </a:endParaRPr>
          </a:p>
        </p:txBody>
      </p:sp>
      <p:sp>
        <p:nvSpPr>
          <p:cNvPr id="69" name="Google Shape;69;p13"/>
          <p:cNvSpPr txBox="1"/>
          <p:nvPr/>
        </p:nvSpPr>
        <p:spPr>
          <a:xfrm>
            <a:off x="720000" y="8150811"/>
            <a:ext cx="22029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solidFill>
                  <a:srgbClr val="FFFFFF"/>
                </a:solidFill>
                <a:latin typeface="Urbanist SemiBold"/>
                <a:ea typeface="Urbanist SemiBold"/>
                <a:cs typeface="Urbanist SemiBold"/>
                <a:sym typeface="Urbanist SemiBold"/>
              </a:rPr>
              <a:t>Languages</a:t>
            </a:r>
            <a:endParaRPr sz="1600">
              <a:solidFill>
                <a:srgbClr val="FFFFFF"/>
              </a:solidFill>
              <a:latin typeface="Urbanist SemiBold"/>
              <a:ea typeface="Urbanist SemiBold"/>
              <a:cs typeface="Urbanist SemiBold"/>
              <a:sym typeface="Urbanist SemiBold"/>
            </a:endParaRPr>
          </a:p>
        </p:txBody>
      </p:sp>
      <p:grpSp>
        <p:nvGrpSpPr>
          <p:cNvPr id="70" name="Google Shape;70;p13"/>
          <p:cNvGrpSpPr/>
          <p:nvPr/>
        </p:nvGrpSpPr>
        <p:grpSpPr>
          <a:xfrm>
            <a:off x="719992" y="6036318"/>
            <a:ext cx="1831534" cy="153900"/>
            <a:chOff x="802517" y="5939609"/>
            <a:chExt cx="1831534" cy="153900"/>
          </a:xfrm>
        </p:grpSpPr>
        <p:sp>
          <p:nvSpPr>
            <p:cNvPr id="71" name="Google Shape;71;p13"/>
            <p:cNvSpPr txBox="1"/>
            <p:nvPr/>
          </p:nvSpPr>
          <p:spPr>
            <a:xfrm>
              <a:off x="1160450" y="5939609"/>
              <a:ext cx="1473600" cy="1539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000">
                  <a:solidFill>
                    <a:srgbClr val="FFFFFF"/>
                  </a:solidFill>
                  <a:latin typeface="Urbanist"/>
                  <a:ea typeface="Urbanist"/>
                  <a:cs typeface="Urbanist"/>
                  <a:sym typeface="Urbanist"/>
                </a:rPr>
                <a:t>s.williams@activacv.com</a:t>
              </a:r>
              <a:endParaRPr sz="1000">
                <a:solidFill>
                  <a:srgbClr val="FFFFFF"/>
                </a:solidFill>
                <a:latin typeface="Urbanist"/>
                <a:ea typeface="Urbanist"/>
                <a:cs typeface="Urbanist"/>
                <a:sym typeface="Urbanist"/>
              </a:endParaRPr>
            </a:p>
          </p:txBody>
        </p:sp>
        <p:grpSp>
          <p:nvGrpSpPr>
            <p:cNvPr id="72" name="Google Shape;72;p13"/>
            <p:cNvGrpSpPr/>
            <p:nvPr/>
          </p:nvGrpSpPr>
          <p:grpSpPr>
            <a:xfrm>
              <a:off x="802517" y="5956123"/>
              <a:ext cx="151343" cy="120868"/>
              <a:chOff x="2156000" y="3003250"/>
              <a:chExt cx="146750" cy="117200"/>
            </a:xfrm>
          </p:grpSpPr>
          <p:sp>
            <p:nvSpPr>
              <p:cNvPr id="73" name="Google Shape;73;p13"/>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3"/>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5" name="Google Shape;75;p13"/>
          <p:cNvGrpSpPr/>
          <p:nvPr/>
        </p:nvGrpSpPr>
        <p:grpSpPr>
          <a:xfrm>
            <a:off x="727365" y="6368036"/>
            <a:ext cx="1824161" cy="167071"/>
            <a:chOff x="809890" y="6308009"/>
            <a:chExt cx="1824161" cy="167071"/>
          </a:xfrm>
        </p:grpSpPr>
        <p:sp>
          <p:nvSpPr>
            <p:cNvPr id="76" name="Google Shape;76;p13"/>
            <p:cNvSpPr txBox="1"/>
            <p:nvPr/>
          </p:nvSpPr>
          <p:spPr>
            <a:xfrm>
              <a:off x="1160450" y="6314599"/>
              <a:ext cx="1473600" cy="1539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000">
                  <a:solidFill>
                    <a:srgbClr val="FFFFFF"/>
                  </a:solidFill>
                  <a:latin typeface="Urbanist"/>
                  <a:ea typeface="Urbanist"/>
                  <a:cs typeface="Urbanist"/>
                  <a:sym typeface="Urbanist"/>
                </a:rPr>
                <a:t>Chicago, Illinois</a:t>
              </a:r>
              <a:endParaRPr sz="1000">
                <a:solidFill>
                  <a:srgbClr val="FFFFFF"/>
                </a:solidFill>
                <a:latin typeface="Urbanist"/>
                <a:ea typeface="Urbanist"/>
                <a:cs typeface="Urbanist"/>
                <a:sym typeface="Urbanist"/>
              </a:endParaRPr>
            </a:p>
          </p:txBody>
        </p:sp>
        <p:grpSp>
          <p:nvGrpSpPr>
            <p:cNvPr id="77" name="Google Shape;77;p13"/>
            <p:cNvGrpSpPr/>
            <p:nvPr/>
          </p:nvGrpSpPr>
          <p:grpSpPr>
            <a:xfrm>
              <a:off x="809890" y="6308009"/>
              <a:ext cx="136596" cy="167071"/>
              <a:chOff x="2792450" y="2981325"/>
              <a:chExt cx="132450" cy="162000"/>
            </a:xfrm>
          </p:grpSpPr>
          <p:sp>
            <p:nvSpPr>
              <p:cNvPr id="78" name="Google Shape;78;p13"/>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3"/>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0" name="Google Shape;80;p13"/>
          <p:cNvGrpSpPr/>
          <p:nvPr/>
        </p:nvGrpSpPr>
        <p:grpSpPr>
          <a:xfrm>
            <a:off x="720480" y="5704600"/>
            <a:ext cx="1831045" cy="153900"/>
            <a:chOff x="803005" y="5628400"/>
            <a:chExt cx="1831045" cy="153900"/>
          </a:xfrm>
        </p:grpSpPr>
        <p:sp>
          <p:nvSpPr>
            <p:cNvPr id="81" name="Google Shape;81;p13"/>
            <p:cNvSpPr txBox="1"/>
            <p:nvPr/>
          </p:nvSpPr>
          <p:spPr>
            <a:xfrm>
              <a:off x="1160450" y="5628400"/>
              <a:ext cx="1473600" cy="1539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000">
                  <a:solidFill>
                    <a:srgbClr val="FFFFFF"/>
                  </a:solidFill>
                  <a:latin typeface="Urbanist"/>
                  <a:ea typeface="Urbanist"/>
                  <a:cs typeface="Urbanist"/>
                  <a:sym typeface="Urbanist"/>
                </a:rPr>
                <a:t>123 456 7890</a:t>
              </a:r>
              <a:endParaRPr sz="1000">
                <a:solidFill>
                  <a:srgbClr val="FFFFFF"/>
                </a:solidFill>
                <a:latin typeface="Urbanist"/>
                <a:ea typeface="Urbanist"/>
                <a:cs typeface="Urbanist"/>
                <a:sym typeface="Urbanist"/>
              </a:endParaRPr>
            </a:p>
          </p:txBody>
        </p:sp>
        <p:sp>
          <p:nvSpPr>
            <p:cNvPr id="82" name="Google Shape;82;p13"/>
            <p:cNvSpPr/>
            <p:nvPr/>
          </p:nvSpPr>
          <p:spPr>
            <a:xfrm>
              <a:off x="803005" y="5629678"/>
              <a:ext cx="150364" cy="151343"/>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3" name="Google Shape;83;p13"/>
          <p:cNvSpPr txBox="1"/>
          <p:nvPr/>
        </p:nvSpPr>
        <p:spPr>
          <a:xfrm>
            <a:off x="3600000" y="3964797"/>
            <a:ext cx="360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666666"/>
                </a:solidFill>
                <a:latin typeface="Urbanist Medium"/>
                <a:ea typeface="Urbanist Medium"/>
                <a:cs typeface="Urbanist Medium"/>
                <a:sym typeface="Urbanist Medium"/>
              </a:rPr>
              <a:t>Empresa Tech Solutions  |  Jan 2022 – Present</a:t>
            </a:r>
            <a:endParaRPr sz="1000">
              <a:solidFill>
                <a:srgbClr val="666666"/>
              </a:solidFill>
              <a:latin typeface="Urbanist Medium"/>
              <a:ea typeface="Urbanist Medium"/>
              <a:cs typeface="Urbanist Medium"/>
              <a:sym typeface="Urbanist Medium"/>
            </a:endParaRPr>
          </a:p>
        </p:txBody>
      </p:sp>
      <p:sp>
        <p:nvSpPr>
          <p:cNvPr id="84" name="Google Shape;84;p13"/>
          <p:cNvSpPr txBox="1"/>
          <p:nvPr/>
        </p:nvSpPr>
        <p:spPr>
          <a:xfrm>
            <a:off x="3600000" y="4203322"/>
            <a:ext cx="3600000" cy="935100"/>
          </a:xfrm>
          <a:prstGeom prst="rect">
            <a:avLst/>
          </a:prstGeom>
          <a:noFill/>
          <a:ln>
            <a:noFill/>
          </a:ln>
        </p:spPr>
        <p:txBody>
          <a:bodyPr anchorCtr="0" anchor="t" bIns="0" lIns="0" spcFirstLastPara="1" rIns="0" wrap="square" tIns="0">
            <a:spAutoFit/>
          </a:bodyPr>
          <a:lstStyle/>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Designed and implemented interactive dashboards in Power BI and Tableau, improving executive reporting efficiency by 40%.</a:t>
            </a:r>
            <a:endParaRPr sz="900">
              <a:solidFill>
                <a:srgbClr val="434343"/>
              </a:solidFill>
              <a:latin typeface="Urbanist"/>
              <a:ea typeface="Urbanist"/>
              <a:cs typeface="Urbanist"/>
              <a:sym typeface="Urbanist"/>
            </a:endParaRPr>
          </a:p>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Developed machine learning models that enhanced sales forecasting accuracy by 25%.</a:t>
            </a:r>
            <a:endParaRPr sz="900">
              <a:solidFill>
                <a:srgbClr val="434343"/>
              </a:solidFill>
              <a:latin typeface="Urbanist"/>
              <a:ea typeface="Urbanist"/>
              <a:cs typeface="Urbanist"/>
              <a:sym typeface="Urbanist"/>
            </a:endParaRPr>
          </a:p>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Optimized SQL queries, reducing data processing time by 30% and improving system performance.</a:t>
            </a:r>
            <a:endParaRPr sz="900">
              <a:solidFill>
                <a:srgbClr val="434343"/>
              </a:solidFill>
              <a:latin typeface="Urbanist"/>
              <a:ea typeface="Urbanist"/>
              <a:cs typeface="Urbanist"/>
              <a:sym typeface="Urbanist"/>
            </a:endParaRPr>
          </a:p>
        </p:txBody>
      </p:sp>
      <p:sp>
        <p:nvSpPr>
          <p:cNvPr id="85" name="Google Shape;85;p13"/>
          <p:cNvSpPr txBox="1"/>
          <p:nvPr/>
        </p:nvSpPr>
        <p:spPr>
          <a:xfrm>
            <a:off x="3600000" y="5332521"/>
            <a:ext cx="3600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Urbanist SemiBold"/>
                <a:ea typeface="Urbanist SemiBold"/>
                <a:cs typeface="Urbanist SemiBold"/>
                <a:sym typeface="Urbanist SemiBold"/>
              </a:rPr>
              <a:t>Data Analyst</a:t>
            </a:r>
            <a:endParaRPr sz="1100">
              <a:solidFill>
                <a:srgbClr val="25282D"/>
              </a:solidFill>
              <a:latin typeface="Urbanist"/>
              <a:ea typeface="Urbanist"/>
              <a:cs typeface="Urbanist"/>
              <a:sym typeface="Urbanist"/>
            </a:endParaRPr>
          </a:p>
        </p:txBody>
      </p:sp>
      <p:sp>
        <p:nvSpPr>
          <p:cNvPr id="86" name="Google Shape;86;p13"/>
          <p:cNvSpPr txBox="1"/>
          <p:nvPr/>
        </p:nvSpPr>
        <p:spPr>
          <a:xfrm>
            <a:off x="3600000" y="5517321"/>
            <a:ext cx="360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666666"/>
                </a:solidFill>
                <a:latin typeface="Urbanist Medium"/>
                <a:ea typeface="Urbanist Medium"/>
                <a:cs typeface="Urbanist Medium"/>
                <a:sym typeface="Urbanist Medium"/>
              </a:rPr>
              <a:t>FinTech Analytics  |   Mar 2019 – Dec 2021</a:t>
            </a:r>
            <a:endParaRPr sz="1000">
              <a:solidFill>
                <a:srgbClr val="666666"/>
              </a:solidFill>
              <a:latin typeface="Urbanist Medium"/>
              <a:ea typeface="Urbanist Medium"/>
              <a:cs typeface="Urbanist Medium"/>
              <a:sym typeface="Urbanist Medium"/>
            </a:endParaRPr>
          </a:p>
        </p:txBody>
      </p:sp>
      <p:sp>
        <p:nvSpPr>
          <p:cNvPr id="87" name="Google Shape;87;p13"/>
          <p:cNvSpPr txBox="1"/>
          <p:nvPr/>
        </p:nvSpPr>
        <p:spPr>
          <a:xfrm>
            <a:off x="3600000" y="5755846"/>
            <a:ext cx="3600000" cy="935100"/>
          </a:xfrm>
          <a:prstGeom prst="rect">
            <a:avLst/>
          </a:prstGeom>
          <a:noFill/>
          <a:ln>
            <a:noFill/>
          </a:ln>
        </p:spPr>
        <p:txBody>
          <a:bodyPr anchorCtr="0" anchor="t" bIns="0" lIns="0" spcFirstLastPara="1" rIns="0" wrap="square" tIns="0">
            <a:spAutoFit/>
          </a:bodyPr>
          <a:lstStyle/>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Conducted data-driven fraud detection analysis, reducing false positives by 20%.</a:t>
            </a:r>
            <a:endParaRPr sz="900">
              <a:solidFill>
                <a:srgbClr val="434343"/>
              </a:solidFill>
              <a:latin typeface="Urbanist"/>
              <a:ea typeface="Urbanist"/>
              <a:cs typeface="Urbanist"/>
              <a:sym typeface="Urbanist"/>
            </a:endParaRPr>
          </a:p>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Developed customer segmentation models using Python and R, increasing marketing campaign effectiveness by 15%.</a:t>
            </a:r>
            <a:endParaRPr sz="900">
              <a:solidFill>
                <a:srgbClr val="434343"/>
              </a:solidFill>
              <a:latin typeface="Urbanist"/>
              <a:ea typeface="Urbanist"/>
              <a:cs typeface="Urbanist"/>
              <a:sym typeface="Urbanist"/>
            </a:endParaRPr>
          </a:p>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Automated ETL processes, improving data pipeline efficiency and reducing manual work by 30 hours per month.</a:t>
            </a:r>
            <a:endParaRPr sz="900">
              <a:solidFill>
                <a:srgbClr val="434343"/>
              </a:solidFill>
              <a:latin typeface="Urbanist"/>
              <a:ea typeface="Urbanist"/>
              <a:cs typeface="Urbanist"/>
              <a:sym typeface="Urbanist"/>
            </a:endParaRPr>
          </a:p>
        </p:txBody>
      </p:sp>
      <p:sp>
        <p:nvSpPr>
          <p:cNvPr id="88" name="Google Shape;88;p13"/>
          <p:cNvSpPr txBox="1"/>
          <p:nvPr/>
        </p:nvSpPr>
        <p:spPr>
          <a:xfrm>
            <a:off x="3600000" y="6869508"/>
            <a:ext cx="3600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Urbanist SemiBold"/>
                <a:ea typeface="Urbanist SemiBold"/>
                <a:cs typeface="Urbanist SemiBold"/>
                <a:sym typeface="Urbanist SemiBold"/>
              </a:rPr>
              <a:t>Junior Data Analyst</a:t>
            </a:r>
            <a:endParaRPr sz="1100">
              <a:solidFill>
                <a:srgbClr val="25282D"/>
              </a:solidFill>
              <a:latin typeface="Urbanist"/>
              <a:ea typeface="Urbanist"/>
              <a:cs typeface="Urbanist"/>
              <a:sym typeface="Urbanist"/>
            </a:endParaRPr>
          </a:p>
        </p:txBody>
      </p:sp>
      <p:sp>
        <p:nvSpPr>
          <p:cNvPr id="89" name="Google Shape;89;p13"/>
          <p:cNvSpPr txBox="1"/>
          <p:nvPr/>
        </p:nvSpPr>
        <p:spPr>
          <a:xfrm>
            <a:off x="3600000" y="7054307"/>
            <a:ext cx="360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666666"/>
                </a:solidFill>
                <a:latin typeface="Urbanist Medium"/>
                <a:ea typeface="Urbanist Medium"/>
                <a:cs typeface="Urbanist Medium"/>
                <a:sym typeface="Urbanist Medium"/>
              </a:rPr>
              <a:t>Consultora DataCorp  |  Jul 2017 – Feb 2019</a:t>
            </a:r>
            <a:endParaRPr sz="1000">
              <a:solidFill>
                <a:srgbClr val="666666"/>
              </a:solidFill>
              <a:latin typeface="Urbanist Medium"/>
              <a:ea typeface="Urbanist Medium"/>
              <a:cs typeface="Urbanist Medium"/>
              <a:sym typeface="Urbanist Medium"/>
            </a:endParaRPr>
          </a:p>
        </p:txBody>
      </p:sp>
      <p:sp>
        <p:nvSpPr>
          <p:cNvPr id="90" name="Google Shape;90;p13"/>
          <p:cNvSpPr txBox="1"/>
          <p:nvPr/>
        </p:nvSpPr>
        <p:spPr>
          <a:xfrm>
            <a:off x="3600000" y="7292828"/>
            <a:ext cx="3600000" cy="935100"/>
          </a:xfrm>
          <a:prstGeom prst="rect">
            <a:avLst/>
          </a:prstGeom>
          <a:noFill/>
          <a:ln>
            <a:noFill/>
          </a:ln>
        </p:spPr>
        <p:txBody>
          <a:bodyPr anchorCtr="0" anchor="t" bIns="0" lIns="0" spcFirstLastPara="1" rIns="0" wrap="square" tIns="0">
            <a:spAutoFit/>
          </a:bodyPr>
          <a:lstStyle/>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Extracted, cleaned, and analyzed datasets using SQL and Excel, reducing data inconsistencies by 35%.</a:t>
            </a:r>
            <a:endParaRPr sz="900">
              <a:solidFill>
                <a:srgbClr val="434343"/>
              </a:solidFill>
              <a:latin typeface="Urbanist"/>
              <a:ea typeface="Urbanist"/>
              <a:cs typeface="Urbanist"/>
              <a:sym typeface="Urbanist"/>
            </a:endParaRPr>
          </a:p>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Automated business intelligence reports using Python and Power BI, cutting reporting time by 50%.</a:t>
            </a:r>
            <a:endParaRPr sz="900">
              <a:solidFill>
                <a:srgbClr val="434343"/>
              </a:solidFill>
              <a:latin typeface="Urbanist"/>
              <a:ea typeface="Urbanist"/>
              <a:cs typeface="Urbanist"/>
              <a:sym typeface="Urbanist"/>
            </a:endParaRPr>
          </a:p>
          <a:p>
            <a:pPr indent="-201150" lvl="0" marL="198000" rtl="0" algn="l">
              <a:lnSpc>
                <a:spcPct val="115000"/>
              </a:lnSpc>
              <a:spcBef>
                <a:spcPts val="0"/>
              </a:spcBef>
              <a:spcAft>
                <a:spcPts val="0"/>
              </a:spcAft>
              <a:buClr>
                <a:srgbClr val="434343"/>
              </a:buClr>
              <a:buSzPts val="900"/>
              <a:buFont typeface="Urbanist"/>
              <a:buChar char="●"/>
            </a:pPr>
            <a:r>
              <a:rPr lang="es" sz="900">
                <a:solidFill>
                  <a:srgbClr val="434343"/>
                </a:solidFill>
                <a:latin typeface="Urbanist"/>
                <a:ea typeface="Urbanist"/>
                <a:cs typeface="Urbanist"/>
                <a:sym typeface="Urbanist"/>
              </a:rPr>
              <a:t>Provided data-driven insights to support marketing and sales strategies.</a:t>
            </a:r>
            <a:endParaRPr sz="900">
              <a:solidFill>
                <a:srgbClr val="434343"/>
              </a:solidFill>
              <a:latin typeface="Urbanist"/>
              <a:ea typeface="Urbanist"/>
              <a:cs typeface="Urbanist"/>
              <a:sym typeface="Urbanist"/>
            </a:endParaRPr>
          </a:p>
        </p:txBody>
      </p:sp>
      <p:sp>
        <p:nvSpPr>
          <p:cNvPr id="91" name="Google Shape;91;p13"/>
          <p:cNvSpPr txBox="1"/>
          <p:nvPr/>
        </p:nvSpPr>
        <p:spPr>
          <a:xfrm>
            <a:off x="3600000" y="9088443"/>
            <a:ext cx="3600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Urbanist SemiBold"/>
                <a:ea typeface="Urbanist SemiBold"/>
                <a:cs typeface="Urbanist SemiBold"/>
                <a:sym typeface="Urbanist SemiBold"/>
              </a:rPr>
              <a:t>Master’s in Data Science and Big Data</a:t>
            </a:r>
            <a:endParaRPr sz="1100">
              <a:solidFill>
                <a:srgbClr val="25282D"/>
              </a:solidFill>
              <a:latin typeface="Urbanist SemiBold"/>
              <a:ea typeface="Urbanist SemiBold"/>
              <a:cs typeface="Urbanist SemiBold"/>
              <a:sym typeface="Urbanist SemiBold"/>
            </a:endParaRPr>
          </a:p>
        </p:txBody>
      </p:sp>
      <p:sp>
        <p:nvSpPr>
          <p:cNvPr id="92" name="Google Shape;92;p13"/>
          <p:cNvSpPr txBox="1"/>
          <p:nvPr/>
        </p:nvSpPr>
        <p:spPr>
          <a:xfrm>
            <a:off x="3600000" y="9298451"/>
            <a:ext cx="360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666666"/>
                </a:solidFill>
                <a:latin typeface="Urbanist Medium"/>
                <a:ea typeface="Urbanist Medium"/>
                <a:cs typeface="Urbanist Medium"/>
                <a:sym typeface="Urbanist Medium"/>
              </a:rPr>
              <a:t>Universidad de Valencia  |  2017-2019</a:t>
            </a:r>
            <a:endParaRPr sz="1000">
              <a:solidFill>
                <a:srgbClr val="666666"/>
              </a:solidFill>
              <a:latin typeface="Urbanist Medium"/>
              <a:ea typeface="Urbanist Medium"/>
              <a:cs typeface="Urbanist Medium"/>
              <a:sym typeface="Urbanist Medium"/>
            </a:endParaRPr>
          </a:p>
        </p:txBody>
      </p:sp>
      <p:sp>
        <p:nvSpPr>
          <p:cNvPr id="93" name="Google Shape;93;p13"/>
          <p:cNvSpPr txBox="1"/>
          <p:nvPr/>
        </p:nvSpPr>
        <p:spPr>
          <a:xfrm>
            <a:off x="3600000" y="9650468"/>
            <a:ext cx="36000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Urbanist SemiBold"/>
                <a:ea typeface="Urbanist SemiBold"/>
                <a:cs typeface="Urbanist SemiBold"/>
                <a:sym typeface="Urbanist SemiBold"/>
              </a:rPr>
              <a:t>Bachelor’s Degree in Mathematics</a:t>
            </a:r>
            <a:endParaRPr sz="1100">
              <a:solidFill>
                <a:srgbClr val="25282D"/>
              </a:solidFill>
              <a:latin typeface="Urbanist SemiBold"/>
              <a:ea typeface="Urbanist SemiBold"/>
              <a:cs typeface="Urbanist SemiBold"/>
              <a:sym typeface="Urbanist SemiBold"/>
            </a:endParaRPr>
          </a:p>
        </p:txBody>
      </p:sp>
      <p:sp>
        <p:nvSpPr>
          <p:cNvPr id="94" name="Google Shape;94;p13"/>
          <p:cNvSpPr txBox="1"/>
          <p:nvPr/>
        </p:nvSpPr>
        <p:spPr>
          <a:xfrm>
            <a:off x="3600000" y="9860475"/>
            <a:ext cx="360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666666"/>
                </a:solidFill>
                <a:latin typeface="Urbanist Medium"/>
                <a:ea typeface="Urbanist Medium"/>
                <a:cs typeface="Urbanist Medium"/>
                <a:sym typeface="Urbanist Medium"/>
              </a:rPr>
              <a:t>Universidad de Valencia  |  2017-2019</a:t>
            </a:r>
            <a:endParaRPr sz="1000">
              <a:solidFill>
                <a:srgbClr val="666666"/>
              </a:solidFill>
              <a:latin typeface="Urbanist Medium"/>
              <a:ea typeface="Urbanist Medium"/>
              <a:cs typeface="Urbanist Medium"/>
              <a:sym typeface="Urbanist Medium"/>
            </a:endParaRPr>
          </a:p>
        </p:txBody>
      </p:sp>
      <p:sp>
        <p:nvSpPr>
          <p:cNvPr id="95" name="Google Shape;95;p13"/>
          <p:cNvSpPr/>
          <p:nvPr/>
        </p:nvSpPr>
        <p:spPr>
          <a:xfrm>
            <a:off x="3600105" y="3109973"/>
            <a:ext cx="3600000" cy="18000"/>
          </a:xfrm>
          <a:prstGeom prst="rect">
            <a:avLst/>
          </a:prstGeom>
          <a:solidFill>
            <a:srgbClr val="134F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6" name="Google Shape;96;p13"/>
          <p:cNvSpPr/>
          <p:nvPr/>
        </p:nvSpPr>
        <p:spPr>
          <a:xfrm>
            <a:off x="3600105" y="8502311"/>
            <a:ext cx="3600000" cy="18000"/>
          </a:xfrm>
          <a:prstGeom prst="rect">
            <a:avLst/>
          </a:prstGeom>
          <a:solidFill>
            <a:srgbClr val="134F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97" name="Google Shape;97;p13"/>
          <p:cNvGrpSpPr/>
          <p:nvPr/>
        </p:nvGrpSpPr>
        <p:grpSpPr>
          <a:xfrm>
            <a:off x="727370" y="6712925"/>
            <a:ext cx="2182055" cy="153900"/>
            <a:chOff x="809895" y="6636725"/>
            <a:chExt cx="2182055" cy="153900"/>
          </a:xfrm>
        </p:grpSpPr>
        <p:grpSp>
          <p:nvGrpSpPr>
            <p:cNvPr id="98" name="Google Shape;98;p13"/>
            <p:cNvGrpSpPr/>
            <p:nvPr/>
          </p:nvGrpSpPr>
          <p:grpSpPr>
            <a:xfrm>
              <a:off x="809895" y="6646710"/>
              <a:ext cx="136580" cy="133928"/>
              <a:chOff x="887900" y="2989900"/>
              <a:chExt cx="146750" cy="143900"/>
            </a:xfrm>
          </p:grpSpPr>
          <p:sp>
            <p:nvSpPr>
              <p:cNvPr id="99" name="Google Shape;99;p13"/>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3"/>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3"/>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2" name="Google Shape;102;p13"/>
            <p:cNvSpPr txBox="1"/>
            <p:nvPr/>
          </p:nvSpPr>
          <p:spPr>
            <a:xfrm>
              <a:off x="1160450" y="6636725"/>
              <a:ext cx="1831500" cy="1539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000">
                  <a:solidFill>
                    <a:srgbClr val="FFFFFF"/>
                  </a:solidFill>
                  <a:latin typeface="Urbanist"/>
                  <a:ea typeface="Urbanist"/>
                  <a:cs typeface="Urbanist"/>
                  <a:sym typeface="Urbanist"/>
                </a:rPr>
                <a:t>linkedin.com/in/susanwilliams</a:t>
              </a:r>
              <a:endParaRPr sz="1000">
                <a:solidFill>
                  <a:srgbClr val="FFFFFF"/>
                </a:solidFill>
                <a:latin typeface="Urbanist"/>
                <a:ea typeface="Urbanist"/>
                <a:cs typeface="Urbanist"/>
                <a:sym typeface="Urbanist"/>
              </a:endParaRPr>
            </a:p>
          </p:txBody>
        </p:sp>
      </p:grpSp>
      <p:pic>
        <p:nvPicPr>
          <p:cNvPr id="103" name="Google Shape;103;p13"/>
          <p:cNvPicPr preferRelativeResize="0"/>
          <p:nvPr/>
        </p:nvPicPr>
        <p:blipFill rotWithShape="1">
          <a:blip r:embed="rId3">
            <a:alphaModFix/>
          </a:blip>
          <a:srcRect b="0" l="0" r="0" t="0"/>
          <a:stretch/>
        </p:blipFill>
        <p:spPr>
          <a:xfrm>
            <a:off x="540000" y="493375"/>
            <a:ext cx="2520000" cy="2520000"/>
          </a:xfrm>
          <a:prstGeom prst="ellipse">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