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Urbanist SemiBold"/>
      <p:regular r:id="rId7"/>
      <p:bold r:id="rId8"/>
      <p:italic r:id="rId9"/>
      <p:boldItalic r:id="rId10"/>
    </p:embeddedFont>
    <p:embeddedFont>
      <p:font typeface="Urbanist Medium"/>
      <p:regular r:id="rId11"/>
      <p:bold r:id="rId12"/>
      <p:italic r:id="rId13"/>
      <p:boldItalic r:id="rId14"/>
    </p:embeddedFont>
    <p:embeddedFont>
      <p:font typeface="Urbanis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UrbanistMedium-regular.fntdata"/><Relationship Id="rId22" Type="http://schemas.openxmlformats.org/officeDocument/2006/relationships/font" Target="fonts/OpenSans-boldItalic.fntdata"/><Relationship Id="rId10" Type="http://schemas.openxmlformats.org/officeDocument/2006/relationships/font" Target="fonts/UrbanistSemiBold-boldItalic.fntdata"/><Relationship Id="rId21" Type="http://schemas.openxmlformats.org/officeDocument/2006/relationships/font" Target="fonts/OpenSans-italic.fntdata"/><Relationship Id="rId13" Type="http://schemas.openxmlformats.org/officeDocument/2006/relationships/font" Target="fonts/UrbanistMedium-italic.fntdata"/><Relationship Id="rId12" Type="http://schemas.openxmlformats.org/officeDocument/2006/relationships/font" Target="fonts/Urbanist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UrbanistSemiBold-italic.fntdata"/><Relationship Id="rId15" Type="http://schemas.openxmlformats.org/officeDocument/2006/relationships/font" Target="fonts/Urbanist-regular.fntdata"/><Relationship Id="rId14" Type="http://schemas.openxmlformats.org/officeDocument/2006/relationships/font" Target="fonts/UrbanistMedium-boldItalic.fntdata"/><Relationship Id="rId17" Type="http://schemas.openxmlformats.org/officeDocument/2006/relationships/font" Target="fonts/Urbanist-italic.fntdata"/><Relationship Id="rId16" Type="http://schemas.openxmlformats.org/officeDocument/2006/relationships/font" Target="fonts/Urbanis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Urbanist-boldItalic.fntdata"/><Relationship Id="rId7" Type="http://schemas.openxmlformats.org/officeDocument/2006/relationships/font" Target="fonts/UrbanistSemiBold-regular.fntdata"/><Relationship Id="rId8" Type="http://schemas.openxmlformats.org/officeDocument/2006/relationships/font" Target="fonts/Urbanis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360000" y="360000"/>
            <a:ext cx="2880000" cy="9971625"/>
            <a:chOff x="360000" y="360000"/>
            <a:chExt cx="2880000" cy="9971625"/>
          </a:xfrm>
        </p:grpSpPr>
        <p:sp>
          <p:nvSpPr>
            <p:cNvPr id="55" name="Google Shape;55;p13"/>
            <p:cNvSpPr/>
            <p:nvPr/>
          </p:nvSpPr>
          <p:spPr>
            <a:xfrm>
              <a:off x="360000" y="1799625"/>
              <a:ext cx="2880000" cy="7092000"/>
            </a:xfrm>
            <a:prstGeom prst="rect">
              <a:avLst/>
            </a:prstGeom>
            <a:solidFill>
              <a:srgbClr val="2742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56" name="Google Shape;56;p13"/>
            <p:cNvSpPr/>
            <p:nvPr/>
          </p:nvSpPr>
          <p:spPr>
            <a:xfrm>
              <a:off x="360000" y="360000"/>
              <a:ext cx="2880000" cy="2880000"/>
            </a:xfrm>
            <a:prstGeom prst="ellipse">
              <a:avLst/>
            </a:prstGeom>
            <a:solidFill>
              <a:srgbClr val="2742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360000" y="7451625"/>
              <a:ext cx="2880000" cy="2880000"/>
            </a:xfrm>
            <a:prstGeom prst="ellipse">
              <a:avLst/>
            </a:prstGeom>
            <a:solidFill>
              <a:srgbClr val="2742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13"/>
          <p:cNvSpPr txBox="1"/>
          <p:nvPr/>
        </p:nvSpPr>
        <p:spPr>
          <a:xfrm>
            <a:off x="3600000" y="1480175"/>
            <a:ext cx="2573400" cy="992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Susan</a:t>
            </a:r>
            <a:endParaRPr b="1" sz="3000">
              <a:solidFill>
                <a:srgbClr val="25282D"/>
              </a:solidFill>
              <a:latin typeface="Urbanist"/>
              <a:ea typeface="Urbanist"/>
              <a:cs typeface="Urbanist"/>
              <a:sym typeface="Urbanist"/>
            </a:endParaRPr>
          </a:p>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Williams</a:t>
            </a:r>
            <a:endParaRPr b="1" sz="3000">
              <a:solidFill>
                <a:srgbClr val="25282D"/>
              </a:solidFill>
              <a:latin typeface="Urbanist"/>
              <a:ea typeface="Urbanist"/>
              <a:cs typeface="Urbanist"/>
              <a:sym typeface="Urbanist"/>
            </a:endParaRPr>
          </a:p>
        </p:txBody>
      </p:sp>
      <p:sp>
        <p:nvSpPr>
          <p:cNvPr id="59" name="Google Shape;59;p13"/>
          <p:cNvSpPr txBox="1"/>
          <p:nvPr/>
        </p:nvSpPr>
        <p:spPr>
          <a:xfrm>
            <a:off x="3600000" y="3419998"/>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Professional Experience</a:t>
            </a:r>
            <a:endParaRPr b="1" sz="1600">
              <a:solidFill>
                <a:srgbClr val="25282D"/>
              </a:solidFill>
              <a:latin typeface="Urbanist"/>
              <a:ea typeface="Urbanist"/>
              <a:cs typeface="Urbanist"/>
              <a:sym typeface="Urbanist"/>
            </a:endParaRPr>
          </a:p>
        </p:txBody>
      </p:sp>
      <p:sp>
        <p:nvSpPr>
          <p:cNvPr id="60" name="Google Shape;60;p13"/>
          <p:cNvSpPr txBox="1"/>
          <p:nvPr/>
        </p:nvSpPr>
        <p:spPr>
          <a:xfrm>
            <a:off x="3600000" y="3779997"/>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61" name="Google Shape;61;p13"/>
          <p:cNvSpPr txBox="1"/>
          <p:nvPr/>
        </p:nvSpPr>
        <p:spPr>
          <a:xfrm>
            <a:off x="720000" y="3780000"/>
            <a:ext cx="2202900" cy="141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Urbanist"/>
                <a:ea typeface="Urbanist"/>
                <a:cs typeface="Urbanist"/>
                <a:sym typeface="Urbanist"/>
              </a:rPr>
              <a:t>Data Analyst with 6 years of experience in developing analytical models, interpreting data, and delivering actionable insights to optimize business strategies. Proficient in SQL, Python, R, Power BI, and Tableau, with expertise in predictive analytics, machine learning, and data visualization. Adept at transforming raw data into strategic business decisions.</a:t>
            </a:r>
            <a:endParaRPr sz="900">
              <a:solidFill>
                <a:srgbClr val="FFFFFF"/>
              </a:solidFill>
              <a:latin typeface="Urbanist"/>
              <a:ea typeface="Urbanist"/>
              <a:cs typeface="Urbanist"/>
              <a:sym typeface="Urbanist"/>
            </a:endParaRPr>
          </a:p>
        </p:txBody>
      </p:sp>
      <p:sp>
        <p:nvSpPr>
          <p:cNvPr id="62" name="Google Shape;62;p13"/>
          <p:cNvSpPr txBox="1"/>
          <p:nvPr/>
        </p:nvSpPr>
        <p:spPr>
          <a:xfrm>
            <a:off x="3600000" y="2590036"/>
            <a:ext cx="3600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600">
                <a:solidFill>
                  <a:srgbClr val="25282D"/>
                </a:solidFill>
                <a:latin typeface="Urbanist SemiBold"/>
                <a:ea typeface="Urbanist SemiBold"/>
                <a:cs typeface="Urbanist SemiBold"/>
                <a:sym typeface="Urbanist SemiBold"/>
              </a:rPr>
              <a:t>Data Analyst</a:t>
            </a:r>
            <a:endParaRPr sz="1600">
              <a:solidFill>
                <a:srgbClr val="25282D"/>
              </a:solidFill>
              <a:latin typeface="Urbanist SemiBold"/>
              <a:ea typeface="Urbanist SemiBold"/>
              <a:cs typeface="Urbanist SemiBold"/>
              <a:sym typeface="Urbanist SemiBold"/>
            </a:endParaRPr>
          </a:p>
        </p:txBody>
      </p:sp>
      <p:sp>
        <p:nvSpPr>
          <p:cNvPr id="63" name="Google Shape;63;p13"/>
          <p:cNvSpPr txBox="1"/>
          <p:nvPr/>
        </p:nvSpPr>
        <p:spPr>
          <a:xfrm>
            <a:off x="720000" y="341872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Profile</a:t>
            </a:r>
            <a:endParaRPr sz="1600">
              <a:solidFill>
                <a:srgbClr val="FFFFFF"/>
              </a:solidFill>
              <a:latin typeface="Urbanist SemiBold"/>
              <a:ea typeface="Urbanist SemiBold"/>
              <a:cs typeface="Urbanist SemiBold"/>
              <a:sym typeface="Urbanist SemiBold"/>
            </a:endParaRPr>
          </a:p>
        </p:txBody>
      </p:sp>
      <p:sp>
        <p:nvSpPr>
          <p:cNvPr id="64" name="Google Shape;64;p13"/>
          <p:cNvSpPr txBox="1"/>
          <p:nvPr/>
        </p:nvSpPr>
        <p:spPr>
          <a:xfrm>
            <a:off x="720000" y="527747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Contact</a:t>
            </a:r>
            <a:endParaRPr sz="1600">
              <a:solidFill>
                <a:srgbClr val="FFFFFF"/>
              </a:solidFill>
              <a:latin typeface="Urbanist SemiBold"/>
              <a:ea typeface="Urbanist SemiBold"/>
              <a:cs typeface="Urbanist SemiBold"/>
              <a:sym typeface="Urbanist SemiBold"/>
            </a:endParaRPr>
          </a:p>
        </p:txBody>
      </p:sp>
      <p:sp>
        <p:nvSpPr>
          <p:cNvPr id="65" name="Google Shape;65;p13"/>
          <p:cNvSpPr txBox="1"/>
          <p:nvPr/>
        </p:nvSpPr>
        <p:spPr>
          <a:xfrm>
            <a:off x="3600000" y="8732294"/>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Education</a:t>
            </a:r>
            <a:endParaRPr b="1" sz="1600">
              <a:solidFill>
                <a:srgbClr val="25282D"/>
              </a:solidFill>
              <a:latin typeface="Urbanist"/>
              <a:ea typeface="Urbanist"/>
              <a:cs typeface="Urbanist"/>
              <a:sym typeface="Urbanist"/>
            </a:endParaRPr>
          </a:p>
        </p:txBody>
      </p:sp>
      <p:sp>
        <p:nvSpPr>
          <p:cNvPr id="66" name="Google Shape;66;p13"/>
          <p:cNvSpPr txBox="1"/>
          <p:nvPr/>
        </p:nvSpPr>
        <p:spPr>
          <a:xfrm>
            <a:off x="720000" y="7518203"/>
            <a:ext cx="22029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SQL  |  Python  |  R  |  Power BI  |  Tableau  |  Machine Learning  |  Statistics  |  Big Data</a:t>
            </a:r>
            <a:endParaRPr sz="900">
              <a:solidFill>
                <a:srgbClr val="FFFFFF"/>
              </a:solidFill>
              <a:latin typeface="Urbanist"/>
              <a:ea typeface="Urbanist"/>
              <a:cs typeface="Urbanist"/>
              <a:sym typeface="Urbanist"/>
            </a:endParaRPr>
          </a:p>
        </p:txBody>
      </p:sp>
      <p:sp>
        <p:nvSpPr>
          <p:cNvPr id="67" name="Google Shape;67;p13"/>
          <p:cNvSpPr txBox="1"/>
          <p:nvPr/>
        </p:nvSpPr>
        <p:spPr>
          <a:xfrm>
            <a:off x="720000" y="7156912"/>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Skills</a:t>
            </a:r>
            <a:endParaRPr sz="1600">
              <a:solidFill>
                <a:srgbClr val="FFFFFF"/>
              </a:solidFill>
              <a:latin typeface="Urbanist SemiBold"/>
              <a:ea typeface="Urbanist SemiBold"/>
              <a:cs typeface="Urbanist SemiBold"/>
              <a:sym typeface="Urbanist SemiBold"/>
            </a:endParaRPr>
          </a:p>
        </p:txBody>
      </p:sp>
      <p:sp>
        <p:nvSpPr>
          <p:cNvPr id="68" name="Google Shape;68;p13"/>
          <p:cNvSpPr txBox="1"/>
          <p:nvPr/>
        </p:nvSpPr>
        <p:spPr>
          <a:xfrm>
            <a:off x="720000" y="8512100"/>
            <a:ext cx="22029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English  |  Nativo</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Spanish  |  Avanzado (C1)</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Portuguese  |  Avanzado (C1)</a:t>
            </a:r>
            <a:endParaRPr sz="900">
              <a:solidFill>
                <a:srgbClr val="FFFFFF"/>
              </a:solidFill>
              <a:latin typeface="Urbanist"/>
              <a:ea typeface="Urbanist"/>
              <a:cs typeface="Urbanist"/>
              <a:sym typeface="Urbanist"/>
            </a:endParaRPr>
          </a:p>
        </p:txBody>
      </p:sp>
      <p:sp>
        <p:nvSpPr>
          <p:cNvPr id="69" name="Google Shape;69;p13"/>
          <p:cNvSpPr txBox="1"/>
          <p:nvPr/>
        </p:nvSpPr>
        <p:spPr>
          <a:xfrm>
            <a:off x="720000" y="8150811"/>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Languages</a:t>
            </a:r>
            <a:endParaRPr sz="1600">
              <a:solidFill>
                <a:srgbClr val="FFFFFF"/>
              </a:solidFill>
              <a:latin typeface="Urbanist SemiBold"/>
              <a:ea typeface="Urbanist SemiBold"/>
              <a:cs typeface="Urbanist SemiBold"/>
              <a:sym typeface="Urbanist SemiBold"/>
            </a:endParaRPr>
          </a:p>
        </p:txBody>
      </p:sp>
      <p:grpSp>
        <p:nvGrpSpPr>
          <p:cNvPr id="70" name="Google Shape;70;p13"/>
          <p:cNvGrpSpPr/>
          <p:nvPr/>
        </p:nvGrpSpPr>
        <p:grpSpPr>
          <a:xfrm>
            <a:off x="719992" y="6036318"/>
            <a:ext cx="1831534" cy="153900"/>
            <a:chOff x="802517" y="5939609"/>
            <a:chExt cx="1831534" cy="153900"/>
          </a:xfrm>
        </p:grpSpPr>
        <p:sp>
          <p:nvSpPr>
            <p:cNvPr id="71" name="Google Shape;71;p13"/>
            <p:cNvSpPr txBox="1"/>
            <p:nvPr/>
          </p:nvSpPr>
          <p:spPr>
            <a:xfrm>
              <a:off x="1160450" y="593960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s.williams@activacv.com</a:t>
              </a:r>
              <a:endParaRPr sz="1000">
                <a:solidFill>
                  <a:srgbClr val="FFFFFF"/>
                </a:solidFill>
                <a:latin typeface="Urbanist"/>
                <a:ea typeface="Urbanist"/>
                <a:cs typeface="Urbanist"/>
                <a:sym typeface="Urbanist"/>
              </a:endParaRPr>
            </a:p>
          </p:txBody>
        </p:sp>
        <p:grpSp>
          <p:nvGrpSpPr>
            <p:cNvPr id="72" name="Google Shape;72;p13"/>
            <p:cNvGrpSpPr/>
            <p:nvPr/>
          </p:nvGrpSpPr>
          <p:grpSpPr>
            <a:xfrm>
              <a:off x="802517" y="5956123"/>
              <a:ext cx="151343" cy="120868"/>
              <a:chOff x="2156000" y="3003250"/>
              <a:chExt cx="146750" cy="117200"/>
            </a:xfrm>
          </p:grpSpPr>
          <p:sp>
            <p:nvSpPr>
              <p:cNvPr id="73" name="Google Shape;7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5" name="Google Shape;75;p13"/>
          <p:cNvGrpSpPr/>
          <p:nvPr/>
        </p:nvGrpSpPr>
        <p:grpSpPr>
          <a:xfrm>
            <a:off x="727365" y="6368036"/>
            <a:ext cx="1824161" cy="167071"/>
            <a:chOff x="809890" y="6308009"/>
            <a:chExt cx="1824161" cy="167071"/>
          </a:xfrm>
        </p:grpSpPr>
        <p:sp>
          <p:nvSpPr>
            <p:cNvPr id="76" name="Google Shape;76;p13"/>
            <p:cNvSpPr txBox="1"/>
            <p:nvPr/>
          </p:nvSpPr>
          <p:spPr>
            <a:xfrm>
              <a:off x="1160450" y="631459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Chicago, Illinois</a:t>
              </a:r>
              <a:endParaRPr sz="1000">
                <a:solidFill>
                  <a:srgbClr val="FFFFFF"/>
                </a:solidFill>
                <a:latin typeface="Urbanist"/>
                <a:ea typeface="Urbanist"/>
                <a:cs typeface="Urbanist"/>
                <a:sym typeface="Urbanist"/>
              </a:endParaRPr>
            </a:p>
          </p:txBody>
        </p:sp>
        <p:grpSp>
          <p:nvGrpSpPr>
            <p:cNvPr id="77" name="Google Shape;77;p13"/>
            <p:cNvGrpSpPr/>
            <p:nvPr/>
          </p:nvGrpSpPr>
          <p:grpSpPr>
            <a:xfrm>
              <a:off x="809890" y="6308009"/>
              <a:ext cx="136596" cy="167071"/>
              <a:chOff x="2792450" y="2981325"/>
              <a:chExt cx="132450" cy="162000"/>
            </a:xfrm>
          </p:grpSpPr>
          <p:sp>
            <p:nvSpPr>
              <p:cNvPr id="78" name="Google Shape;78;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0" name="Google Shape;80;p13"/>
          <p:cNvGrpSpPr/>
          <p:nvPr/>
        </p:nvGrpSpPr>
        <p:grpSpPr>
          <a:xfrm>
            <a:off x="720480" y="5704600"/>
            <a:ext cx="1831045" cy="153900"/>
            <a:chOff x="803005" y="5628400"/>
            <a:chExt cx="1831045" cy="153900"/>
          </a:xfrm>
        </p:grpSpPr>
        <p:sp>
          <p:nvSpPr>
            <p:cNvPr id="81" name="Google Shape;81;p13"/>
            <p:cNvSpPr txBox="1"/>
            <p:nvPr/>
          </p:nvSpPr>
          <p:spPr>
            <a:xfrm>
              <a:off x="1160450" y="5628400"/>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123 456 7890</a:t>
              </a:r>
              <a:endParaRPr sz="1000">
                <a:solidFill>
                  <a:srgbClr val="FFFFFF"/>
                </a:solidFill>
                <a:latin typeface="Urbanist"/>
                <a:ea typeface="Urbanist"/>
                <a:cs typeface="Urbanist"/>
                <a:sym typeface="Urbanist"/>
              </a:endParaRPr>
            </a:p>
          </p:txBody>
        </p:sp>
        <p:sp>
          <p:nvSpPr>
            <p:cNvPr id="82" name="Google Shape;82;p13"/>
            <p:cNvSpPr/>
            <p:nvPr/>
          </p:nvSpPr>
          <p:spPr>
            <a:xfrm>
              <a:off x="803005" y="5629678"/>
              <a:ext cx="150364" cy="151343"/>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13"/>
          <p:cNvSpPr txBox="1"/>
          <p:nvPr/>
        </p:nvSpPr>
        <p:spPr>
          <a:xfrm>
            <a:off x="3600000" y="396479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Empresa Tech Solutions  |  Jan 2022 – Present</a:t>
            </a:r>
            <a:endParaRPr sz="1000">
              <a:solidFill>
                <a:srgbClr val="666666"/>
              </a:solidFill>
              <a:latin typeface="Urbanist Medium"/>
              <a:ea typeface="Urbanist Medium"/>
              <a:cs typeface="Urbanist Medium"/>
              <a:sym typeface="Urbanist Medium"/>
            </a:endParaRPr>
          </a:p>
        </p:txBody>
      </p:sp>
      <p:sp>
        <p:nvSpPr>
          <p:cNvPr id="84" name="Google Shape;84;p13"/>
          <p:cNvSpPr txBox="1"/>
          <p:nvPr/>
        </p:nvSpPr>
        <p:spPr>
          <a:xfrm>
            <a:off x="3600000" y="4203322"/>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Designed and implemented interactive dashboards in Power BI and Tableau, improving executive reporting efficiency by 40%.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machine learning models that enhanced sales forecasting accuracy by 25%.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Optimized SQL queries, reducing data processing time by 30% and improving system performance.</a:t>
            </a:r>
            <a:endParaRPr sz="900">
              <a:solidFill>
                <a:srgbClr val="434343"/>
              </a:solidFill>
              <a:latin typeface="Urbanist"/>
              <a:ea typeface="Urbanist"/>
              <a:cs typeface="Urbanist"/>
              <a:sym typeface="Urbanist"/>
            </a:endParaRPr>
          </a:p>
        </p:txBody>
      </p:sp>
      <p:sp>
        <p:nvSpPr>
          <p:cNvPr id="85" name="Google Shape;85;p13"/>
          <p:cNvSpPr txBox="1"/>
          <p:nvPr/>
        </p:nvSpPr>
        <p:spPr>
          <a:xfrm>
            <a:off x="3600000" y="5332521"/>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86" name="Google Shape;86;p13"/>
          <p:cNvSpPr txBox="1"/>
          <p:nvPr/>
        </p:nvSpPr>
        <p:spPr>
          <a:xfrm>
            <a:off x="3600000" y="551732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FinTech Analytics  |   Mar 2019 – Dec 2021</a:t>
            </a:r>
            <a:endParaRPr sz="1000">
              <a:solidFill>
                <a:srgbClr val="666666"/>
              </a:solidFill>
              <a:latin typeface="Urbanist Medium"/>
              <a:ea typeface="Urbanist Medium"/>
              <a:cs typeface="Urbanist Medium"/>
              <a:sym typeface="Urbanist Medium"/>
            </a:endParaRPr>
          </a:p>
        </p:txBody>
      </p:sp>
      <p:sp>
        <p:nvSpPr>
          <p:cNvPr id="87" name="Google Shape;87;p13"/>
          <p:cNvSpPr txBox="1"/>
          <p:nvPr/>
        </p:nvSpPr>
        <p:spPr>
          <a:xfrm>
            <a:off x="3600000" y="5755846"/>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Conducted data-driven fraud detection analysis, reducing false positives by 20%.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customer segmentation models using Python and R, increasing marketing campaign effectiveness by 15%.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ETL processes, improving data pipeline efficiency and reducing manual work by 30 hours per month.</a:t>
            </a:r>
            <a:endParaRPr sz="900">
              <a:solidFill>
                <a:srgbClr val="434343"/>
              </a:solidFill>
              <a:latin typeface="Urbanist"/>
              <a:ea typeface="Urbanist"/>
              <a:cs typeface="Urbanist"/>
              <a:sym typeface="Urbanist"/>
            </a:endParaRPr>
          </a:p>
        </p:txBody>
      </p:sp>
      <p:sp>
        <p:nvSpPr>
          <p:cNvPr id="88" name="Google Shape;88;p13"/>
          <p:cNvSpPr txBox="1"/>
          <p:nvPr/>
        </p:nvSpPr>
        <p:spPr>
          <a:xfrm>
            <a:off x="3600000" y="686950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Junior Data Analyst</a:t>
            </a:r>
            <a:endParaRPr sz="1100">
              <a:solidFill>
                <a:srgbClr val="25282D"/>
              </a:solidFill>
              <a:latin typeface="Urbanist"/>
              <a:ea typeface="Urbanist"/>
              <a:cs typeface="Urbanist"/>
              <a:sym typeface="Urbanist"/>
            </a:endParaRPr>
          </a:p>
        </p:txBody>
      </p:sp>
      <p:sp>
        <p:nvSpPr>
          <p:cNvPr id="89" name="Google Shape;89;p13"/>
          <p:cNvSpPr txBox="1"/>
          <p:nvPr/>
        </p:nvSpPr>
        <p:spPr>
          <a:xfrm>
            <a:off x="3600000" y="705430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Consultora DataCorp  |  Jul 2017 – Feb 2019</a:t>
            </a:r>
            <a:endParaRPr sz="1000">
              <a:solidFill>
                <a:srgbClr val="666666"/>
              </a:solidFill>
              <a:latin typeface="Urbanist Medium"/>
              <a:ea typeface="Urbanist Medium"/>
              <a:cs typeface="Urbanist Medium"/>
              <a:sym typeface="Urbanist Medium"/>
            </a:endParaRPr>
          </a:p>
        </p:txBody>
      </p:sp>
      <p:sp>
        <p:nvSpPr>
          <p:cNvPr id="90" name="Google Shape;90;p13"/>
          <p:cNvSpPr txBox="1"/>
          <p:nvPr/>
        </p:nvSpPr>
        <p:spPr>
          <a:xfrm>
            <a:off x="3600000" y="7292828"/>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Extracted, cleaned, and analyzed datasets using SQL and Excel, reducing data inconsistencies by 35%.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business intelligence reports using Python and Power BI, cutting reporting time by 50%.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Provided data-driven insights to support marketing and sales strategies.</a:t>
            </a:r>
            <a:endParaRPr sz="900">
              <a:solidFill>
                <a:srgbClr val="434343"/>
              </a:solidFill>
              <a:latin typeface="Urbanist"/>
              <a:ea typeface="Urbanist"/>
              <a:cs typeface="Urbanist"/>
              <a:sym typeface="Urbanist"/>
            </a:endParaRPr>
          </a:p>
        </p:txBody>
      </p:sp>
      <p:sp>
        <p:nvSpPr>
          <p:cNvPr id="91" name="Google Shape;91;p13"/>
          <p:cNvSpPr txBox="1"/>
          <p:nvPr/>
        </p:nvSpPr>
        <p:spPr>
          <a:xfrm>
            <a:off x="3600000" y="9088443"/>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Master’s in Data Science and Big Data</a:t>
            </a:r>
            <a:endParaRPr sz="1100">
              <a:solidFill>
                <a:srgbClr val="25282D"/>
              </a:solidFill>
              <a:latin typeface="Urbanist SemiBold"/>
              <a:ea typeface="Urbanist SemiBold"/>
              <a:cs typeface="Urbanist SemiBold"/>
              <a:sym typeface="Urbanist SemiBold"/>
            </a:endParaRPr>
          </a:p>
        </p:txBody>
      </p:sp>
      <p:sp>
        <p:nvSpPr>
          <p:cNvPr id="92" name="Google Shape;92;p13"/>
          <p:cNvSpPr txBox="1"/>
          <p:nvPr/>
        </p:nvSpPr>
        <p:spPr>
          <a:xfrm>
            <a:off x="3600000" y="929845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3" name="Google Shape;93;p13"/>
          <p:cNvSpPr txBox="1"/>
          <p:nvPr/>
        </p:nvSpPr>
        <p:spPr>
          <a:xfrm>
            <a:off x="3600000" y="965046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Bachelor’s Degree in Mathematics</a:t>
            </a:r>
            <a:endParaRPr sz="1100">
              <a:solidFill>
                <a:srgbClr val="25282D"/>
              </a:solidFill>
              <a:latin typeface="Urbanist SemiBold"/>
              <a:ea typeface="Urbanist SemiBold"/>
              <a:cs typeface="Urbanist SemiBold"/>
              <a:sym typeface="Urbanist SemiBold"/>
            </a:endParaRPr>
          </a:p>
        </p:txBody>
      </p:sp>
      <p:sp>
        <p:nvSpPr>
          <p:cNvPr id="94" name="Google Shape;94;p13"/>
          <p:cNvSpPr txBox="1"/>
          <p:nvPr/>
        </p:nvSpPr>
        <p:spPr>
          <a:xfrm>
            <a:off x="3600000" y="9860475"/>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5" name="Google Shape;95;p13"/>
          <p:cNvSpPr/>
          <p:nvPr/>
        </p:nvSpPr>
        <p:spPr>
          <a:xfrm>
            <a:off x="3600105" y="3109973"/>
            <a:ext cx="3600000" cy="18000"/>
          </a:xfrm>
          <a:prstGeom prst="rect">
            <a:avLst/>
          </a:prstGeom>
          <a:solidFill>
            <a:srgbClr val="27426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600105" y="8502311"/>
            <a:ext cx="3600000" cy="18000"/>
          </a:xfrm>
          <a:prstGeom prst="rect">
            <a:avLst/>
          </a:prstGeom>
          <a:solidFill>
            <a:srgbClr val="27426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97" name="Google Shape;97;p13"/>
          <p:cNvGrpSpPr/>
          <p:nvPr/>
        </p:nvGrpSpPr>
        <p:grpSpPr>
          <a:xfrm>
            <a:off x="727370" y="6712925"/>
            <a:ext cx="2182055" cy="153900"/>
            <a:chOff x="809895" y="6636725"/>
            <a:chExt cx="2182055" cy="153900"/>
          </a:xfrm>
        </p:grpSpPr>
        <p:grpSp>
          <p:nvGrpSpPr>
            <p:cNvPr id="98" name="Google Shape;98;p13"/>
            <p:cNvGrpSpPr/>
            <p:nvPr/>
          </p:nvGrpSpPr>
          <p:grpSpPr>
            <a:xfrm>
              <a:off x="809895" y="6646710"/>
              <a:ext cx="136580" cy="133928"/>
              <a:chOff x="887900" y="2989900"/>
              <a:chExt cx="146750" cy="143900"/>
            </a:xfrm>
          </p:grpSpPr>
          <p:sp>
            <p:nvSpPr>
              <p:cNvPr id="99" name="Google Shape;99;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3"/>
            <p:cNvSpPr txBox="1"/>
            <p:nvPr/>
          </p:nvSpPr>
          <p:spPr>
            <a:xfrm>
              <a:off x="1160450" y="6636725"/>
              <a:ext cx="18315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linkedin.com/in/susanwilliams</a:t>
              </a:r>
              <a:endParaRPr sz="1000">
                <a:solidFill>
                  <a:srgbClr val="FFFFFF"/>
                </a:solidFill>
                <a:latin typeface="Urbanist"/>
                <a:ea typeface="Urbanist"/>
                <a:cs typeface="Urbanist"/>
                <a:sym typeface="Urbanist"/>
              </a:endParaRPr>
            </a:p>
          </p:txBody>
        </p:sp>
      </p:grpSp>
      <p:pic>
        <p:nvPicPr>
          <p:cNvPr id="103" name="Google Shape;103;p13"/>
          <p:cNvPicPr preferRelativeResize="0"/>
          <p:nvPr/>
        </p:nvPicPr>
        <p:blipFill rotWithShape="1">
          <a:blip r:embed="rId3">
            <a:alphaModFix/>
          </a:blip>
          <a:srcRect b="0" l="0" r="0" t="0"/>
          <a:stretch/>
        </p:blipFill>
        <p:spPr>
          <a:xfrm>
            <a:off x="540000" y="493375"/>
            <a:ext cx="2520000" cy="252000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