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Wix Madefor Display SemiBold"/>
      <p:regular r:id="rId7"/>
      <p:bold r:id="rId8"/>
    </p:embeddedFont>
    <p:embeddedFont>
      <p:font typeface="Wix Madefor Display"/>
      <p:regular r:id="rId9"/>
      <p:bold r:id="rId10"/>
    </p:embeddedFont>
    <p:embeddedFont>
      <p:font typeface="Wix Madefor Display Medium"/>
      <p:regular r:id="rId11"/>
      <p:bold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WixMadeforDisplayMedium-regular.fntdata"/><Relationship Id="rId10" Type="http://schemas.openxmlformats.org/officeDocument/2006/relationships/font" Target="fonts/WixMadeforDisplay-bold.fntdata"/><Relationship Id="rId12" Type="http://schemas.openxmlformats.org/officeDocument/2006/relationships/font" Target="fonts/WixMadeforDisplayMedium-bold.fntdata"/><Relationship Id="rId9" Type="http://schemas.openxmlformats.org/officeDocument/2006/relationships/font" Target="fonts/WixMadeforDisplay-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WixMadeforDisplaySemiBold-regular.fntdata"/><Relationship Id="rId8" Type="http://schemas.openxmlformats.org/officeDocument/2006/relationships/font" Target="fonts/WixMadeforDisplay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3060000" cy="10692000"/>
          </a:xfrm>
          <a:prstGeom prst="rect">
            <a:avLst/>
          </a:prstGeom>
          <a:solidFill>
            <a:srgbClr val="FFB7C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p:nvPr/>
        </p:nvSpPr>
        <p:spPr>
          <a:xfrm>
            <a:off x="270000" y="270000"/>
            <a:ext cx="2520000" cy="168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 name="Google Shape;56;p13"/>
          <p:cNvSpPr/>
          <p:nvPr/>
        </p:nvSpPr>
        <p:spPr>
          <a:xfrm>
            <a:off x="7290288" y="0"/>
            <a:ext cx="270000" cy="10692000"/>
          </a:xfrm>
          <a:prstGeom prst="rect">
            <a:avLst/>
          </a:prstGeom>
          <a:solidFill>
            <a:srgbClr val="FFB7C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57" name="Google Shape;57;p13"/>
          <p:cNvGrpSpPr/>
          <p:nvPr/>
        </p:nvGrpSpPr>
        <p:grpSpPr>
          <a:xfrm>
            <a:off x="540369" y="540000"/>
            <a:ext cx="1979506" cy="129668"/>
            <a:chOff x="540369" y="2736000"/>
            <a:chExt cx="1979506" cy="129668"/>
          </a:xfrm>
        </p:grpSpPr>
        <p:sp>
          <p:nvSpPr>
            <p:cNvPr id="58" name="Google Shape;58;p13"/>
            <p:cNvSpPr txBox="1"/>
            <p:nvPr/>
          </p:nvSpPr>
          <p:spPr>
            <a:xfrm>
              <a:off x="767275" y="2739330"/>
              <a:ext cx="175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25282D"/>
                  </a:solidFill>
                  <a:latin typeface="Wix Madefor Display Medium"/>
                  <a:ea typeface="Wix Madefor Display Medium"/>
                  <a:cs typeface="Wix Madefor Display Medium"/>
                  <a:sym typeface="Wix Madefor Display Medium"/>
                </a:rPr>
                <a:t>+1 XXX XXX XXXX</a:t>
              </a:r>
              <a:endParaRPr sz="800">
                <a:solidFill>
                  <a:srgbClr val="25282D"/>
                </a:solidFill>
                <a:latin typeface="Wix Madefor Display Medium"/>
                <a:ea typeface="Wix Madefor Display Medium"/>
                <a:cs typeface="Wix Madefor Display Medium"/>
                <a:sym typeface="Wix Madefor Display Medium"/>
              </a:endParaRPr>
            </a:p>
          </p:txBody>
        </p:sp>
        <p:sp>
          <p:nvSpPr>
            <p:cNvPr id="59" name="Google Shape;59;p13"/>
            <p:cNvSpPr/>
            <p:nvPr/>
          </p:nvSpPr>
          <p:spPr>
            <a:xfrm>
              <a:off x="540369" y="2736000"/>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9525">
              <a:solidFill>
                <a:srgbClr val="FFB7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grpSp>
      <p:grpSp>
        <p:nvGrpSpPr>
          <p:cNvPr id="60" name="Google Shape;60;p13"/>
          <p:cNvGrpSpPr/>
          <p:nvPr/>
        </p:nvGrpSpPr>
        <p:grpSpPr>
          <a:xfrm>
            <a:off x="547279" y="791137"/>
            <a:ext cx="1979621" cy="123000"/>
            <a:chOff x="547279" y="2996880"/>
            <a:chExt cx="1979621" cy="123000"/>
          </a:xfrm>
        </p:grpSpPr>
        <p:grpSp>
          <p:nvGrpSpPr>
            <p:cNvPr id="61" name="Google Shape;61;p13"/>
            <p:cNvGrpSpPr/>
            <p:nvPr/>
          </p:nvGrpSpPr>
          <p:grpSpPr>
            <a:xfrm>
              <a:off x="547279" y="3004375"/>
              <a:ext cx="137182" cy="108000"/>
              <a:chOff x="2156000" y="3003250"/>
              <a:chExt cx="146750" cy="117200"/>
            </a:xfrm>
          </p:grpSpPr>
          <p:sp>
            <p:nvSpPr>
              <p:cNvPr id="62" name="Google Shape;62;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9525">
                <a:solidFill>
                  <a:srgbClr val="FFB7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63" name="Google Shape;63;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9525">
                <a:solidFill>
                  <a:srgbClr val="FFB7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grpSp>
        <p:sp>
          <p:nvSpPr>
            <p:cNvPr id="64" name="Google Shape;64;p13"/>
            <p:cNvSpPr txBox="1"/>
            <p:nvPr/>
          </p:nvSpPr>
          <p:spPr>
            <a:xfrm>
              <a:off x="774300" y="2996880"/>
              <a:ext cx="175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25282D"/>
                  </a:solidFill>
                  <a:latin typeface="Wix Madefor Display Medium"/>
                  <a:ea typeface="Wix Madefor Display Medium"/>
                  <a:cs typeface="Wix Madefor Display Medium"/>
                  <a:sym typeface="Wix Madefor Display Medium"/>
                </a:rPr>
                <a:t>a.williams@activacv.com</a:t>
              </a:r>
              <a:endParaRPr sz="800">
                <a:solidFill>
                  <a:srgbClr val="25282D"/>
                </a:solidFill>
                <a:latin typeface="Wix Madefor Display Medium"/>
                <a:ea typeface="Wix Madefor Display Medium"/>
                <a:cs typeface="Wix Madefor Display Medium"/>
                <a:sym typeface="Wix Madefor Display Medium"/>
              </a:endParaRPr>
            </a:p>
          </p:txBody>
        </p:sp>
      </p:grpSp>
      <p:grpSp>
        <p:nvGrpSpPr>
          <p:cNvPr id="65" name="Google Shape;65;p13"/>
          <p:cNvGrpSpPr/>
          <p:nvPr/>
        </p:nvGrpSpPr>
        <p:grpSpPr>
          <a:xfrm>
            <a:off x="539988" y="1035605"/>
            <a:ext cx="1979888" cy="155520"/>
            <a:chOff x="539988" y="3230996"/>
            <a:chExt cx="1979888" cy="155520"/>
          </a:xfrm>
        </p:grpSpPr>
        <p:grpSp>
          <p:nvGrpSpPr>
            <p:cNvPr id="66" name="Google Shape;66;p13"/>
            <p:cNvGrpSpPr/>
            <p:nvPr/>
          </p:nvGrpSpPr>
          <p:grpSpPr>
            <a:xfrm>
              <a:off x="539987" y="3230996"/>
              <a:ext cx="129602" cy="155520"/>
              <a:chOff x="2792450" y="2981325"/>
              <a:chExt cx="132450" cy="162000"/>
            </a:xfrm>
          </p:grpSpPr>
          <p:sp>
            <p:nvSpPr>
              <p:cNvPr id="67" name="Google Shape;67;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9525">
                <a:solidFill>
                  <a:srgbClr val="FFB7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68" name="Google Shape;68;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9525">
                <a:solidFill>
                  <a:srgbClr val="FFB7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grpSp>
        <p:sp>
          <p:nvSpPr>
            <p:cNvPr id="69" name="Google Shape;69;p13"/>
            <p:cNvSpPr txBox="1"/>
            <p:nvPr/>
          </p:nvSpPr>
          <p:spPr>
            <a:xfrm>
              <a:off x="767275" y="3247255"/>
              <a:ext cx="175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25282D"/>
                  </a:solidFill>
                  <a:latin typeface="Wix Madefor Display Medium"/>
                  <a:ea typeface="Wix Madefor Display Medium"/>
                  <a:cs typeface="Wix Madefor Display Medium"/>
                  <a:sym typeface="Wix Madefor Display Medium"/>
                </a:rPr>
                <a:t>New York, USA</a:t>
              </a:r>
              <a:endParaRPr sz="800">
                <a:solidFill>
                  <a:srgbClr val="25282D"/>
                </a:solidFill>
                <a:latin typeface="Wix Madefor Display Medium"/>
                <a:ea typeface="Wix Madefor Display Medium"/>
                <a:cs typeface="Wix Madefor Display Medium"/>
                <a:sym typeface="Wix Madefor Display Medium"/>
              </a:endParaRPr>
            </a:p>
          </p:txBody>
        </p:sp>
      </p:grpSp>
      <p:grpSp>
        <p:nvGrpSpPr>
          <p:cNvPr id="70" name="Google Shape;70;p13"/>
          <p:cNvGrpSpPr/>
          <p:nvPr/>
        </p:nvGrpSpPr>
        <p:grpSpPr>
          <a:xfrm>
            <a:off x="547267" y="1312594"/>
            <a:ext cx="1972608" cy="126344"/>
            <a:chOff x="547267" y="3503632"/>
            <a:chExt cx="1972608" cy="126344"/>
          </a:xfrm>
        </p:grpSpPr>
        <p:grpSp>
          <p:nvGrpSpPr>
            <p:cNvPr id="71" name="Google Shape;71;p13"/>
            <p:cNvGrpSpPr/>
            <p:nvPr/>
          </p:nvGrpSpPr>
          <p:grpSpPr>
            <a:xfrm>
              <a:off x="547267" y="3503632"/>
              <a:ext cx="128832" cy="126344"/>
              <a:chOff x="887900" y="2989900"/>
              <a:chExt cx="146750" cy="143900"/>
            </a:xfrm>
          </p:grpSpPr>
          <p:sp>
            <p:nvSpPr>
              <p:cNvPr id="72" name="Google Shape;72;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FFB7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73" name="Google Shape;73;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FFB7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74" name="Google Shape;74;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FFB7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grpSp>
        <p:sp>
          <p:nvSpPr>
            <p:cNvPr id="75" name="Google Shape;75;p13"/>
            <p:cNvSpPr txBox="1"/>
            <p:nvPr/>
          </p:nvSpPr>
          <p:spPr>
            <a:xfrm>
              <a:off x="767275" y="3505305"/>
              <a:ext cx="175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25282D"/>
                  </a:solidFill>
                  <a:latin typeface="Wix Madefor Display Medium"/>
                  <a:ea typeface="Wix Madefor Display Medium"/>
                  <a:cs typeface="Wix Madefor Display Medium"/>
                  <a:sym typeface="Wix Madefor Display Medium"/>
                </a:rPr>
                <a:t>@ashleywilliams</a:t>
              </a:r>
              <a:endParaRPr sz="800">
                <a:solidFill>
                  <a:srgbClr val="25282D"/>
                </a:solidFill>
                <a:latin typeface="Wix Madefor Display Medium"/>
                <a:ea typeface="Wix Madefor Display Medium"/>
                <a:cs typeface="Wix Madefor Display Medium"/>
                <a:sym typeface="Wix Madefor Display Medium"/>
              </a:endParaRPr>
            </a:p>
          </p:txBody>
        </p:sp>
      </p:grpSp>
      <p:sp>
        <p:nvSpPr>
          <p:cNvPr id="76" name="Google Shape;76;p13"/>
          <p:cNvSpPr txBox="1"/>
          <p:nvPr/>
        </p:nvSpPr>
        <p:spPr>
          <a:xfrm>
            <a:off x="3330031" y="270000"/>
            <a:ext cx="3690000" cy="677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2200">
                <a:solidFill>
                  <a:srgbClr val="25282D"/>
                </a:solidFill>
                <a:latin typeface="Wix Madefor Display"/>
                <a:ea typeface="Wix Madefor Display"/>
                <a:cs typeface="Wix Madefor Display"/>
                <a:sym typeface="Wix Madefor Display"/>
              </a:rPr>
              <a:t>ASHLEY</a:t>
            </a:r>
            <a:endParaRPr sz="2200">
              <a:solidFill>
                <a:srgbClr val="25282D"/>
              </a:solidFill>
              <a:latin typeface="Wix Madefor Display"/>
              <a:ea typeface="Wix Madefor Display"/>
              <a:cs typeface="Wix Madefor Display"/>
              <a:sym typeface="Wix Madefor Display"/>
            </a:endParaRPr>
          </a:p>
          <a:p>
            <a:pPr indent="0" lvl="0" marL="0" rtl="0" algn="l">
              <a:spcBef>
                <a:spcPts val="0"/>
              </a:spcBef>
              <a:spcAft>
                <a:spcPts val="0"/>
              </a:spcAft>
              <a:buNone/>
            </a:pPr>
            <a:r>
              <a:rPr b="1" lang="es" sz="2200">
                <a:solidFill>
                  <a:srgbClr val="25282D"/>
                </a:solidFill>
                <a:latin typeface="Wix Madefor Display"/>
                <a:ea typeface="Wix Madefor Display"/>
                <a:cs typeface="Wix Madefor Display"/>
                <a:sym typeface="Wix Madefor Display"/>
              </a:rPr>
              <a:t>WILLIAMS</a:t>
            </a:r>
            <a:endParaRPr b="1" sz="2200">
              <a:solidFill>
                <a:srgbClr val="25282D"/>
              </a:solidFill>
              <a:latin typeface="Wix Madefor Display"/>
              <a:ea typeface="Wix Madefor Display"/>
              <a:cs typeface="Wix Madefor Display"/>
              <a:sym typeface="Wix Madefor Display"/>
            </a:endParaRPr>
          </a:p>
        </p:txBody>
      </p:sp>
      <p:sp>
        <p:nvSpPr>
          <p:cNvPr id="77" name="Google Shape;77;p13"/>
          <p:cNvSpPr txBox="1"/>
          <p:nvPr/>
        </p:nvSpPr>
        <p:spPr>
          <a:xfrm>
            <a:off x="3330000" y="1060325"/>
            <a:ext cx="36900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200">
                <a:solidFill>
                  <a:srgbClr val="25282D"/>
                </a:solidFill>
                <a:latin typeface="Wix Madefor Display Medium"/>
                <a:ea typeface="Wix Madefor Display Medium"/>
                <a:cs typeface="Wix Madefor Display Medium"/>
                <a:sym typeface="Wix Madefor Display Medium"/>
              </a:rPr>
              <a:t>ARCHVIZ</a:t>
            </a:r>
            <a:endParaRPr sz="1200">
              <a:solidFill>
                <a:srgbClr val="25282D"/>
              </a:solidFill>
              <a:latin typeface="Wix Madefor Display Medium"/>
              <a:ea typeface="Wix Madefor Display Medium"/>
              <a:cs typeface="Wix Madefor Display Medium"/>
              <a:sym typeface="Wix Madefor Display Medium"/>
            </a:endParaRPr>
          </a:p>
        </p:txBody>
      </p:sp>
      <p:sp>
        <p:nvSpPr>
          <p:cNvPr id="78" name="Google Shape;78;p13"/>
          <p:cNvSpPr txBox="1"/>
          <p:nvPr/>
        </p:nvSpPr>
        <p:spPr>
          <a:xfrm>
            <a:off x="3330150" y="2086600"/>
            <a:ext cx="3690000" cy="139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Wix Madefor Display"/>
                <a:ea typeface="Wix Madefor Display"/>
                <a:cs typeface="Wix Madefor Display"/>
                <a:sym typeface="Wix Madefor Display"/>
              </a:rPr>
              <a:t>Architectural Visualization Specialist (ArchViz) with over X years of experience in creating photorealistic renders, animations, and virtual tours for architectural projects. Proficient in 3D modeling, rendering, and post-production software. Skilled at interpreting blueprints and transforming concepts into stunning visual representations. Experienced in collaborating with architectural firms and international clients. Passionate about innovation and continuous improvement in architectural visualization.</a:t>
            </a:r>
            <a:endParaRPr sz="900">
              <a:solidFill>
                <a:srgbClr val="666666"/>
              </a:solidFill>
              <a:latin typeface="Wix Madefor Display"/>
              <a:ea typeface="Wix Madefor Display"/>
              <a:cs typeface="Wix Madefor Display"/>
              <a:sym typeface="Wix Madefor Display"/>
            </a:endParaRPr>
          </a:p>
        </p:txBody>
      </p:sp>
      <p:sp>
        <p:nvSpPr>
          <p:cNvPr id="79" name="Google Shape;79;p13"/>
          <p:cNvSpPr txBox="1"/>
          <p:nvPr/>
        </p:nvSpPr>
        <p:spPr>
          <a:xfrm>
            <a:off x="3330151" y="3815350"/>
            <a:ext cx="24714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100">
                <a:solidFill>
                  <a:srgbClr val="25282D"/>
                </a:solidFill>
                <a:latin typeface="Wix Madefor Display"/>
                <a:ea typeface="Wix Madefor Display"/>
                <a:cs typeface="Wix Madefor Display"/>
                <a:sym typeface="Wix Madefor Display"/>
              </a:rPr>
              <a:t>EXPERIENCE</a:t>
            </a:r>
            <a:endParaRPr b="1" sz="1100">
              <a:solidFill>
                <a:srgbClr val="25282D"/>
              </a:solidFill>
              <a:latin typeface="Wix Madefor Display"/>
              <a:ea typeface="Wix Madefor Display"/>
              <a:cs typeface="Wix Madefor Display"/>
              <a:sym typeface="Wix Madefor Display"/>
            </a:endParaRPr>
          </a:p>
        </p:txBody>
      </p:sp>
      <p:sp>
        <p:nvSpPr>
          <p:cNvPr id="80" name="Google Shape;80;p13"/>
          <p:cNvSpPr txBox="1"/>
          <p:nvPr/>
        </p:nvSpPr>
        <p:spPr>
          <a:xfrm>
            <a:off x="269900" y="2335500"/>
            <a:ext cx="24618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100">
                <a:solidFill>
                  <a:srgbClr val="25282D"/>
                </a:solidFill>
                <a:latin typeface="Wix Madefor Display"/>
                <a:ea typeface="Wix Madefor Display"/>
                <a:cs typeface="Wix Madefor Display"/>
                <a:sym typeface="Wix Madefor Display"/>
              </a:rPr>
              <a:t>EDUCATION</a:t>
            </a:r>
            <a:endParaRPr b="1" sz="1100">
              <a:solidFill>
                <a:srgbClr val="25282D"/>
              </a:solidFill>
              <a:latin typeface="Wix Madefor Display"/>
              <a:ea typeface="Wix Madefor Display"/>
              <a:cs typeface="Wix Madefor Display"/>
              <a:sym typeface="Wix Madefor Display"/>
            </a:endParaRPr>
          </a:p>
        </p:txBody>
      </p:sp>
      <p:sp>
        <p:nvSpPr>
          <p:cNvPr id="81" name="Google Shape;81;p13"/>
          <p:cNvSpPr txBox="1"/>
          <p:nvPr/>
        </p:nvSpPr>
        <p:spPr>
          <a:xfrm>
            <a:off x="269900" y="4683875"/>
            <a:ext cx="24618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100">
                <a:solidFill>
                  <a:srgbClr val="25282D"/>
                </a:solidFill>
                <a:latin typeface="Wix Madefor Display"/>
                <a:ea typeface="Wix Madefor Display"/>
                <a:cs typeface="Wix Madefor Display"/>
                <a:sym typeface="Wix Madefor Display"/>
              </a:rPr>
              <a:t>SKILLS</a:t>
            </a:r>
            <a:endParaRPr b="1" sz="1100">
              <a:solidFill>
                <a:srgbClr val="25282D"/>
              </a:solidFill>
              <a:latin typeface="Wix Madefor Display"/>
              <a:ea typeface="Wix Madefor Display"/>
              <a:cs typeface="Wix Madefor Display"/>
              <a:sym typeface="Wix Madefor Display"/>
            </a:endParaRPr>
          </a:p>
        </p:txBody>
      </p:sp>
      <p:sp>
        <p:nvSpPr>
          <p:cNvPr id="82" name="Google Shape;82;p13"/>
          <p:cNvSpPr/>
          <p:nvPr/>
        </p:nvSpPr>
        <p:spPr>
          <a:xfrm>
            <a:off x="1476100" y="51932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 name="Google Shape;83;p13"/>
          <p:cNvSpPr txBox="1"/>
          <p:nvPr/>
        </p:nvSpPr>
        <p:spPr>
          <a:xfrm>
            <a:off x="269988" y="5195925"/>
            <a:ext cx="1074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Wix Madefor Display"/>
                <a:ea typeface="Wix Madefor Display"/>
                <a:cs typeface="Wix Madefor Display"/>
                <a:sym typeface="Wix Madefor Display"/>
              </a:rPr>
              <a:t>3D Max</a:t>
            </a:r>
            <a:endParaRPr sz="900">
              <a:solidFill>
                <a:srgbClr val="25282D"/>
              </a:solidFill>
              <a:latin typeface="Wix Madefor Display"/>
              <a:ea typeface="Wix Madefor Display"/>
              <a:cs typeface="Wix Madefor Display"/>
              <a:sym typeface="Wix Madefor Display"/>
            </a:endParaRPr>
          </a:p>
        </p:txBody>
      </p:sp>
      <p:sp>
        <p:nvSpPr>
          <p:cNvPr id="84" name="Google Shape;84;p13"/>
          <p:cNvSpPr/>
          <p:nvPr/>
        </p:nvSpPr>
        <p:spPr>
          <a:xfrm>
            <a:off x="1710100" y="51932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 name="Google Shape;85;p13"/>
          <p:cNvSpPr/>
          <p:nvPr/>
        </p:nvSpPr>
        <p:spPr>
          <a:xfrm>
            <a:off x="1944100" y="51932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 name="Google Shape;86;p13"/>
          <p:cNvSpPr/>
          <p:nvPr/>
        </p:nvSpPr>
        <p:spPr>
          <a:xfrm>
            <a:off x="2178100" y="51932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 name="Google Shape;87;p13"/>
          <p:cNvSpPr/>
          <p:nvPr/>
        </p:nvSpPr>
        <p:spPr>
          <a:xfrm>
            <a:off x="2412100" y="51932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 name="Google Shape;88;p13"/>
          <p:cNvSpPr/>
          <p:nvPr/>
        </p:nvSpPr>
        <p:spPr>
          <a:xfrm>
            <a:off x="1476100" y="54468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 name="Google Shape;89;p13"/>
          <p:cNvSpPr txBox="1"/>
          <p:nvPr/>
        </p:nvSpPr>
        <p:spPr>
          <a:xfrm>
            <a:off x="269988" y="5449575"/>
            <a:ext cx="1074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Wix Madefor Display"/>
                <a:ea typeface="Wix Madefor Display"/>
                <a:cs typeface="Wix Madefor Display"/>
                <a:sym typeface="Wix Madefor Display"/>
              </a:rPr>
              <a:t>V-Ray</a:t>
            </a:r>
            <a:endParaRPr sz="900">
              <a:solidFill>
                <a:srgbClr val="25282D"/>
              </a:solidFill>
              <a:latin typeface="Wix Madefor Display"/>
              <a:ea typeface="Wix Madefor Display"/>
              <a:cs typeface="Wix Madefor Display"/>
              <a:sym typeface="Wix Madefor Display"/>
            </a:endParaRPr>
          </a:p>
        </p:txBody>
      </p:sp>
      <p:sp>
        <p:nvSpPr>
          <p:cNvPr id="90" name="Google Shape;90;p13"/>
          <p:cNvSpPr/>
          <p:nvPr/>
        </p:nvSpPr>
        <p:spPr>
          <a:xfrm>
            <a:off x="1710100" y="54468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 name="Google Shape;91;p13"/>
          <p:cNvSpPr/>
          <p:nvPr/>
        </p:nvSpPr>
        <p:spPr>
          <a:xfrm>
            <a:off x="1944100" y="54468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2" name="Google Shape;92;p13"/>
          <p:cNvSpPr/>
          <p:nvPr/>
        </p:nvSpPr>
        <p:spPr>
          <a:xfrm>
            <a:off x="2178100" y="54468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3" name="Google Shape;93;p13"/>
          <p:cNvSpPr/>
          <p:nvPr/>
        </p:nvSpPr>
        <p:spPr>
          <a:xfrm>
            <a:off x="2412100" y="5446875"/>
            <a:ext cx="144000" cy="14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4" name="Google Shape;94;p13"/>
          <p:cNvSpPr/>
          <p:nvPr/>
        </p:nvSpPr>
        <p:spPr>
          <a:xfrm>
            <a:off x="1476100" y="57005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5" name="Google Shape;95;p13"/>
          <p:cNvSpPr txBox="1"/>
          <p:nvPr/>
        </p:nvSpPr>
        <p:spPr>
          <a:xfrm>
            <a:off x="269988" y="5703225"/>
            <a:ext cx="1074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Wix Madefor Display"/>
                <a:ea typeface="Wix Madefor Display"/>
                <a:cs typeface="Wix Madefor Display"/>
                <a:sym typeface="Wix Madefor Display"/>
              </a:rPr>
              <a:t>Corona Renderer</a:t>
            </a:r>
            <a:endParaRPr sz="900">
              <a:solidFill>
                <a:srgbClr val="25282D"/>
              </a:solidFill>
              <a:latin typeface="Wix Madefor Display"/>
              <a:ea typeface="Wix Madefor Display"/>
              <a:cs typeface="Wix Madefor Display"/>
              <a:sym typeface="Wix Madefor Display"/>
            </a:endParaRPr>
          </a:p>
        </p:txBody>
      </p:sp>
      <p:sp>
        <p:nvSpPr>
          <p:cNvPr id="96" name="Google Shape;96;p13"/>
          <p:cNvSpPr/>
          <p:nvPr/>
        </p:nvSpPr>
        <p:spPr>
          <a:xfrm>
            <a:off x="1710100" y="57005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7" name="Google Shape;97;p13"/>
          <p:cNvSpPr/>
          <p:nvPr/>
        </p:nvSpPr>
        <p:spPr>
          <a:xfrm>
            <a:off x="1944100" y="57005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 name="Google Shape;98;p13"/>
          <p:cNvSpPr/>
          <p:nvPr/>
        </p:nvSpPr>
        <p:spPr>
          <a:xfrm>
            <a:off x="2178100" y="57005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 name="Google Shape;99;p13"/>
          <p:cNvSpPr/>
          <p:nvPr/>
        </p:nvSpPr>
        <p:spPr>
          <a:xfrm>
            <a:off x="2412100" y="57005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 name="Google Shape;100;p13"/>
          <p:cNvSpPr/>
          <p:nvPr/>
        </p:nvSpPr>
        <p:spPr>
          <a:xfrm>
            <a:off x="1476100" y="59541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 name="Google Shape;101;p13"/>
          <p:cNvSpPr txBox="1"/>
          <p:nvPr/>
        </p:nvSpPr>
        <p:spPr>
          <a:xfrm>
            <a:off x="269988" y="5956875"/>
            <a:ext cx="1074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Wix Madefor Display"/>
                <a:ea typeface="Wix Madefor Display"/>
                <a:cs typeface="Wix Madefor Display"/>
                <a:sym typeface="Wix Madefor Display"/>
              </a:rPr>
              <a:t>Photoshop</a:t>
            </a:r>
            <a:endParaRPr sz="900">
              <a:solidFill>
                <a:srgbClr val="25282D"/>
              </a:solidFill>
              <a:latin typeface="Wix Madefor Display"/>
              <a:ea typeface="Wix Madefor Display"/>
              <a:cs typeface="Wix Madefor Display"/>
              <a:sym typeface="Wix Madefor Display"/>
            </a:endParaRPr>
          </a:p>
        </p:txBody>
      </p:sp>
      <p:sp>
        <p:nvSpPr>
          <p:cNvPr id="102" name="Google Shape;102;p13"/>
          <p:cNvSpPr/>
          <p:nvPr/>
        </p:nvSpPr>
        <p:spPr>
          <a:xfrm>
            <a:off x="1710100" y="59541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3" name="Google Shape;103;p13"/>
          <p:cNvSpPr/>
          <p:nvPr/>
        </p:nvSpPr>
        <p:spPr>
          <a:xfrm>
            <a:off x="1944100" y="59541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4" name="Google Shape;104;p13"/>
          <p:cNvSpPr/>
          <p:nvPr/>
        </p:nvSpPr>
        <p:spPr>
          <a:xfrm>
            <a:off x="2178100" y="59541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5" name="Google Shape;105;p13"/>
          <p:cNvSpPr/>
          <p:nvPr/>
        </p:nvSpPr>
        <p:spPr>
          <a:xfrm>
            <a:off x="2412100" y="5954175"/>
            <a:ext cx="144000" cy="14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 name="Google Shape;106;p13"/>
          <p:cNvSpPr/>
          <p:nvPr/>
        </p:nvSpPr>
        <p:spPr>
          <a:xfrm>
            <a:off x="2646100" y="5193225"/>
            <a:ext cx="144000" cy="14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7" name="Google Shape;107;p13"/>
          <p:cNvSpPr/>
          <p:nvPr/>
        </p:nvSpPr>
        <p:spPr>
          <a:xfrm>
            <a:off x="2646100" y="5446875"/>
            <a:ext cx="144000" cy="14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8" name="Google Shape;108;p13"/>
          <p:cNvSpPr/>
          <p:nvPr/>
        </p:nvSpPr>
        <p:spPr>
          <a:xfrm>
            <a:off x="2646100" y="5700525"/>
            <a:ext cx="144000" cy="14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9" name="Google Shape;109;p13"/>
          <p:cNvSpPr/>
          <p:nvPr/>
        </p:nvSpPr>
        <p:spPr>
          <a:xfrm>
            <a:off x="2646100" y="5954175"/>
            <a:ext cx="144000" cy="14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 name="Google Shape;110;p13"/>
          <p:cNvSpPr/>
          <p:nvPr/>
        </p:nvSpPr>
        <p:spPr>
          <a:xfrm>
            <a:off x="1476100" y="62078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1" name="Google Shape;111;p13"/>
          <p:cNvSpPr txBox="1"/>
          <p:nvPr/>
        </p:nvSpPr>
        <p:spPr>
          <a:xfrm>
            <a:off x="269988" y="6210525"/>
            <a:ext cx="1074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Wix Madefor Display"/>
                <a:ea typeface="Wix Madefor Display"/>
                <a:cs typeface="Wix Madefor Display"/>
                <a:sym typeface="Wix Madefor Display"/>
              </a:rPr>
              <a:t>After Effects</a:t>
            </a:r>
            <a:endParaRPr sz="900">
              <a:solidFill>
                <a:srgbClr val="25282D"/>
              </a:solidFill>
              <a:latin typeface="Wix Madefor Display"/>
              <a:ea typeface="Wix Madefor Display"/>
              <a:cs typeface="Wix Madefor Display"/>
              <a:sym typeface="Wix Madefor Display"/>
            </a:endParaRPr>
          </a:p>
        </p:txBody>
      </p:sp>
      <p:sp>
        <p:nvSpPr>
          <p:cNvPr id="112" name="Google Shape;112;p13"/>
          <p:cNvSpPr/>
          <p:nvPr/>
        </p:nvSpPr>
        <p:spPr>
          <a:xfrm>
            <a:off x="1710100" y="62078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 name="Google Shape;113;p13"/>
          <p:cNvSpPr/>
          <p:nvPr/>
        </p:nvSpPr>
        <p:spPr>
          <a:xfrm>
            <a:off x="1944100" y="62078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 name="Google Shape;114;p13"/>
          <p:cNvSpPr/>
          <p:nvPr/>
        </p:nvSpPr>
        <p:spPr>
          <a:xfrm>
            <a:off x="2178100" y="62078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 name="Google Shape;115;p13"/>
          <p:cNvSpPr/>
          <p:nvPr/>
        </p:nvSpPr>
        <p:spPr>
          <a:xfrm>
            <a:off x="2412100" y="62078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 name="Google Shape;116;p13"/>
          <p:cNvSpPr/>
          <p:nvPr/>
        </p:nvSpPr>
        <p:spPr>
          <a:xfrm>
            <a:off x="1476100" y="64614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 name="Google Shape;117;p13"/>
          <p:cNvSpPr txBox="1"/>
          <p:nvPr/>
        </p:nvSpPr>
        <p:spPr>
          <a:xfrm>
            <a:off x="269988" y="6464175"/>
            <a:ext cx="1074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Wix Madefor Display"/>
                <a:ea typeface="Wix Madefor Display"/>
                <a:cs typeface="Wix Madefor Display"/>
                <a:sym typeface="Wix Madefor Display"/>
              </a:rPr>
              <a:t>Unreal Engine</a:t>
            </a:r>
            <a:endParaRPr sz="900">
              <a:solidFill>
                <a:srgbClr val="25282D"/>
              </a:solidFill>
              <a:latin typeface="Wix Madefor Display"/>
              <a:ea typeface="Wix Madefor Display"/>
              <a:cs typeface="Wix Madefor Display"/>
              <a:sym typeface="Wix Madefor Display"/>
            </a:endParaRPr>
          </a:p>
        </p:txBody>
      </p:sp>
      <p:sp>
        <p:nvSpPr>
          <p:cNvPr id="118" name="Google Shape;118;p13"/>
          <p:cNvSpPr/>
          <p:nvPr/>
        </p:nvSpPr>
        <p:spPr>
          <a:xfrm>
            <a:off x="1710100" y="64614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9" name="Google Shape;119;p13"/>
          <p:cNvSpPr/>
          <p:nvPr/>
        </p:nvSpPr>
        <p:spPr>
          <a:xfrm>
            <a:off x="1944100" y="64614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 name="Google Shape;120;p13"/>
          <p:cNvSpPr/>
          <p:nvPr/>
        </p:nvSpPr>
        <p:spPr>
          <a:xfrm>
            <a:off x="2178100" y="64614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 name="Google Shape;121;p13"/>
          <p:cNvSpPr/>
          <p:nvPr/>
        </p:nvSpPr>
        <p:spPr>
          <a:xfrm>
            <a:off x="2412100" y="6461475"/>
            <a:ext cx="144000" cy="14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2" name="Google Shape;122;p13"/>
          <p:cNvSpPr/>
          <p:nvPr/>
        </p:nvSpPr>
        <p:spPr>
          <a:xfrm>
            <a:off x="1476100" y="67151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3" name="Google Shape;123;p13"/>
          <p:cNvSpPr txBox="1"/>
          <p:nvPr/>
        </p:nvSpPr>
        <p:spPr>
          <a:xfrm>
            <a:off x="269988" y="6717825"/>
            <a:ext cx="1074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Wix Madefor Display"/>
                <a:ea typeface="Wix Madefor Display"/>
                <a:cs typeface="Wix Madefor Display"/>
                <a:sym typeface="Wix Madefor Display"/>
              </a:rPr>
              <a:t>English Native</a:t>
            </a:r>
            <a:endParaRPr sz="900">
              <a:solidFill>
                <a:srgbClr val="25282D"/>
              </a:solidFill>
              <a:latin typeface="Wix Madefor Display"/>
              <a:ea typeface="Wix Madefor Display"/>
              <a:cs typeface="Wix Madefor Display"/>
              <a:sym typeface="Wix Madefor Display"/>
            </a:endParaRPr>
          </a:p>
        </p:txBody>
      </p:sp>
      <p:sp>
        <p:nvSpPr>
          <p:cNvPr id="124" name="Google Shape;124;p13"/>
          <p:cNvSpPr/>
          <p:nvPr/>
        </p:nvSpPr>
        <p:spPr>
          <a:xfrm>
            <a:off x="1710100" y="67151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 name="Google Shape;125;p13"/>
          <p:cNvSpPr/>
          <p:nvPr/>
        </p:nvSpPr>
        <p:spPr>
          <a:xfrm>
            <a:off x="1944100" y="67151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 name="Google Shape;126;p13"/>
          <p:cNvSpPr/>
          <p:nvPr/>
        </p:nvSpPr>
        <p:spPr>
          <a:xfrm>
            <a:off x="2178100" y="67151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 name="Google Shape;127;p13"/>
          <p:cNvSpPr/>
          <p:nvPr/>
        </p:nvSpPr>
        <p:spPr>
          <a:xfrm>
            <a:off x="2412100" y="67151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8" name="Google Shape;128;p13"/>
          <p:cNvSpPr/>
          <p:nvPr/>
        </p:nvSpPr>
        <p:spPr>
          <a:xfrm>
            <a:off x="1476100" y="69687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 name="Google Shape;129;p13"/>
          <p:cNvSpPr txBox="1"/>
          <p:nvPr/>
        </p:nvSpPr>
        <p:spPr>
          <a:xfrm>
            <a:off x="269988" y="6971475"/>
            <a:ext cx="1074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Wix Madefor Display"/>
                <a:ea typeface="Wix Madefor Display"/>
                <a:cs typeface="Wix Madefor Display"/>
                <a:sym typeface="Wix Madefor Display"/>
              </a:rPr>
              <a:t>Spanish B2</a:t>
            </a:r>
            <a:endParaRPr sz="900">
              <a:solidFill>
                <a:srgbClr val="25282D"/>
              </a:solidFill>
              <a:latin typeface="Wix Madefor Display"/>
              <a:ea typeface="Wix Madefor Display"/>
              <a:cs typeface="Wix Madefor Display"/>
              <a:sym typeface="Wix Madefor Display"/>
            </a:endParaRPr>
          </a:p>
        </p:txBody>
      </p:sp>
      <p:sp>
        <p:nvSpPr>
          <p:cNvPr id="130" name="Google Shape;130;p13"/>
          <p:cNvSpPr/>
          <p:nvPr/>
        </p:nvSpPr>
        <p:spPr>
          <a:xfrm>
            <a:off x="1710100" y="69687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 name="Google Shape;131;p13"/>
          <p:cNvSpPr/>
          <p:nvPr/>
        </p:nvSpPr>
        <p:spPr>
          <a:xfrm>
            <a:off x="1944100" y="69687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2" name="Google Shape;132;p13"/>
          <p:cNvSpPr/>
          <p:nvPr/>
        </p:nvSpPr>
        <p:spPr>
          <a:xfrm>
            <a:off x="2178100" y="696877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 name="Google Shape;133;p13"/>
          <p:cNvSpPr/>
          <p:nvPr/>
        </p:nvSpPr>
        <p:spPr>
          <a:xfrm>
            <a:off x="2412100" y="6968775"/>
            <a:ext cx="144000" cy="14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4" name="Google Shape;134;p13"/>
          <p:cNvSpPr/>
          <p:nvPr/>
        </p:nvSpPr>
        <p:spPr>
          <a:xfrm>
            <a:off x="2646100" y="6207825"/>
            <a:ext cx="144000" cy="14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 name="Google Shape;135;p13"/>
          <p:cNvSpPr/>
          <p:nvPr/>
        </p:nvSpPr>
        <p:spPr>
          <a:xfrm>
            <a:off x="2646100" y="6461475"/>
            <a:ext cx="144000" cy="14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 name="Google Shape;136;p13"/>
          <p:cNvSpPr/>
          <p:nvPr/>
        </p:nvSpPr>
        <p:spPr>
          <a:xfrm>
            <a:off x="2646100" y="6715125"/>
            <a:ext cx="144000" cy="144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7" name="Google Shape;137;p13"/>
          <p:cNvSpPr/>
          <p:nvPr/>
        </p:nvSpPr>
        <p:spPr>
          <a:xfrm>
            <a:off x="2646100" y="6968775"/>
            <a:ext cx="144000" cy="14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 name="Google Shape;138;p13"/>
          <p:cNvSpPr/>
          <p:nvPr/>
        </p:nvSpPr>
        <p:spPr>
          <a:xfrm>
            <a:off x="3330150" y="4043300"/>
            <a:ext cx="3690000" cy="10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 name="Google Shape;139;p13"/>
          <p:cNvSpPr/>
          <p:nvPr/>
        </p:nvSpPr>
        <p:spPr>
          <a:xfrm>
            <a:off x="270000" y="2561225"/>
            <a:ext cx="2520000" cy="10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0" name="Google Shape;140;p13"/>
          <p:cNvSpPr/>
          <p:nvPr/>
        </p:nvSpPr>
        <p:spPr>
          <a:xfrm>
            <a:off x="270000" y="4912225"/>
            <a:ext cx="2520000" cy="10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 name="Google Shape;141;p13"/>
          <p:cNvSpPr txBox="1"/>
          <p:nvPr/>
        </p:nvSpPr>
        <p:spPr>
          <a:xfrm>
            <a:off x="3330151" y="1603750"/>
            <a:ext cx="24714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100">
                <a:solidFill>
                  <a:srgbClr val="25282D"/>
                </a:solidFill>
                <a:latin typeface="Wix Madefor Display"/>
                <a:ea typeface="Wix Madefor Display"/>
                <a:cs typeface="Wix Madefor Display"/>
                <a:sym typeface="Wix Madefor Display"/>
              </a:rPr>
              <a:t>SUMMARY</a:t>
            </a:r>
            <a:endParaRPr b="1" sz="1100">
              <a:solidFill>
                <a:srgbClr val="25282D"/>
              </a:solidFill>
              <a:latin typeface="Wix Madefor Display"/>
              <a:ea typeface="Wix Madefor Display"/>
              <a:cs typeface="Wix Madefor Display"/>
              <a:sym typeface="Wix Madefor Display"/>
            </a:endParaRPr>
          </a:p>
        </p:txBody>
      </p:sp>
      <p:sp>
        <p:nvSpPr>
          <p:cNvPr id="142" name="Google Shape;142;p13"/>
          <p:cNvSpPr/>
          <p:nvPr/>
        </p:nvSpPr>
        <p:spPr>
          <a:xfrm>
            <a:off x="3330150" y="1831450"/>
            <a:ext cx="3690000" cy="10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3" name="Google Shape;143;p13"/>
          <p:cNvSpPr/>
          <p:nvPr/>
        </p:nvSpPr>
        <p:spPr>
          <a:xfrm>
            <a:off x="444600" y="2863950"/>
            <a:ext cx="10800" cy="129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44" name="Google Shape;144;p13"/>
          <p:cNvGrpSpPr/>
          <p:nvPr/>
        </p:nvGrpSpPr>
        <p:grpSpPr>
          <a:xfrm>
            <a:off x="270000" y="2803600"/>
            <a:ext cx="360000" cy="360000"/>
            <a:chOff x="270000" y="5343075"/>
            <a:chExt cx="360000" cy="360000"/>
          </a:xfrm>
        </p:grpSpPr>
        <p:sp>
          <p:nvSpPr>
            <p:cNvPr id="145" name="Google Shape;145;p13"/>
            <p:cNvSpPr/>
            <p:nvPr/>
          </p:nvSpPr>
          <p:spPr>
            <a:xfrm>
              <a:off x="270000" y="5343075"/>
              <a:ext cx="360000" cy="36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 name="Google Shape;146;p13"/>
            <p:cNvSpPr txBox="1"/>
            <p:nvPr/>
          </p:nvSpPr>
          <p:spPr>
            <a:xfrm>
              <a:off x="312908" y="5399925"/>
              <a:ext cx="274200" cy="246300"/>
            </a:xfrm>
            <a:prstGeom prst="rect">
              <a:avLst/>
            </a:prstGeom>
            <a:solidFill>
              <a:srgbClr val="FFFFFF"/>
            </a:solidFill>
            <a:ln>
              <a:noFill/>
            </a:ln>
          </p:spPr>
          <p:txBody>
            <a:bodyPr anchorCtr="0" anchor="ctr" bIns="0" lIns="0" spcFirstLastPara="1" rIns="0" wrap="square" tIns="0">
              <a:spAutoFit/>
            </a:bodyPr>
            <a:lstStyle/>
            <a:p>
              <a:pPr indent="0" lvl="0" marL="0" rtl="0" algn="ctr">
                <a:spcBef>
                  <a:spcPts val="0"/>
                </a:spcBef>
                <a:spcAft>
                  <a:spcPts val="0"/>
                </a:spcAft>
                <a:buNone/>
              </a:pPr>
              <a:r>
                <a:rPr lang="es" sz="800">
                  <a:latin typeface="Wix Madefor Display"/>
                  <a:ea typeface="Wix Madefor Display"/>
                  <a:cs typeface="Wix Madefor Display"/>
                  <a:sym typeface="Wix Madefor Display"/>
                </a:rPr>
                <a:t>2020</a:t>
              </a:r>
              <a:endParaRPr sz="800">
                <a:latin typeface="Wix Madefor Display"/>
                <a:ea typeface="Wix Madefor Display"/>
                <a:cs typeface="Wix Madefor Display"/>
                <a:sym typeface="Wix Madefor Display"/>
              </a:endParaRPr>
            </a:p>
            <a:p>
              <a:pPr indent="0" lvl="0" marL="0" rtl="0" algn="ctr">
                <a:spcBef>
                  <a:spcPts val="0"/>
                </a:spcBef>
                <a:spcAft>
                  <a:spcPts val="0"/>
                </a:spcAft>
                <a:buNone/>
              </a:pPr>
              <a:r>
                <a:rPr lang="es" sz="800">
                  <a:latin typeface="Wix Madefor Display"/>
                  <a:ea typeface="Wix Madefor Display"/>
                  <a:cs typeface="Wix Madefor Display"/>
                  <a:sym typeface="Wix Madefor Display"/>
                </a:rPr>
                <a:t>2019</a:t>
              </a:r>
              <a:endParaRPr sz="800">
                <a:latin typeface="Wix Madefor Display"/>
                <a:ea typeface="Wix Madefor Display"/>
                <a:cs typeface="Wix Madefor Display"/>
                <a:sym typeface="Wix Madefor Display"/>
              </a:endParaRPr>
            </a:p>
          </p:txBody>
        </p:sp>
      </p:grpSp>
      <p:grpSp>
        <p:nvGrpSpPr>
          <p:cNvPr id="147" name="Google Shape;147;p13"/>
          <p:cNvGrpSpPr/>
          <p:nvPr/>
        </p:nvGrpSpPr>
        <p:grpSpPr>
          <a:xfrm>
            <a:off x="270000" y="3368525"/>
            <a:ext cx="360000" cy="360000"/>
            <a:chOff x="270000" y="5879575"/>
            <a:chExt cx="360000" cy="360000"/>
          </a:xfrm>
        </p:grpSpPr>
        <p:sp>
          <p:nvSpPr>
            <p:cNvPr id="148" name="Google Shape;148;p13"/>
            <p:cNvSpPr/>
            <p:nvPr/>
          </p:nvSpPr>
          <p:spPr>
            <a:xfrm>
              <a:off x="270000" y="5879575"/>
              <a:ext cx="360000" cy="36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 name="Google Shape;149;p13"/>
            <p:cNvSpPr txBox="1"/>
            <p:nvPr/>
          </p:nvSpPr>
          <p:spPr>
            <a:xfrm>
              <a:off x="312908" y="5936425"/>
              <a:ext cx="274200" cy="246300"/>
            </a:xfrm>
            <a:prstGeom prst="rect">
              <a:avLst/>
            </a:prstGeom>
            <a:solidFill>
              <a:srgbClr val="FFFFFF"/>
            </a:solidFill>
            <a:ln>
              <a:noFill/>
            </a:ln>
          </p:spPr>
          <p:txBody>
            <a:bodyPr anchorCtr="0" anchor="ctr" bIns="0" lIns="0" spcFirstLastPara="1" rIns="0" wrap="square" tIns="0">
              <a:spAutoFit/>
            </a:bodyPr>
            <a:lstStyle/>
            <a:p>
              <a:pPr indent="0" lvl="0" marL="0" rtl="0" algn="ctr">
                <a:spcBef>
                  <a:spcPts val="0"/>
                </a:spcBef>
                <a:spcAft>
                  <a:spcPts val="0"/>
                </a:spcAft>
                <a:buNone/>
              </a:pPr>
              <a:r>
                <a:rPr lang="es" sz="800">
                  <a:latin typeface="Wix Madefor Display"/>
                  <a:ea typeface="Wix Madefor Display"/>
                  <a:cs typeface="Wix Madefor Display"/>
                  <a:sym typeface="Wix Madefor Display"/>
                </a:rPr>
                <a:t>2018</a:t>
              </a:r>
              <a:endParaRPr sz="800">
                <a:latin typeface="Wix Madefor Display"/>
                <a:ea typeface="Wix Madefor Display"/>
                <a:cs typeface="Wix Madefor Display"/>
                <a:sym typeface="Wix Madefor Display"/>
              </a:endParaRPr>
            </a:p>
            <a:p>
              <a:pPr indent="0" lvl="0" marL="0" rtl="0" algn="ctr">
                <a:spcBef>
                  <a:spcPts val="0"/>
                </a:spcBef>
                <a:spcAft>
                  <a:spcPts val="0"/>
                </a:spcAft>
                <a:buNone/>
              </a:pPr>
              <a:r>
                <a:rPr lang="es" sz="800">
                  <a:latin typeface="Wix Madefor Display"/>
                  <a:ea typeface="Wix Madefor Display"/>
                  <a:cs typeface="Wix Madefor Display"/>
                  <a:sym typeface="Wix Madefor Display"/>
                </a:rPr>
                <a:t>2017</a:t>
              </a:r>
              <a:endParaRPr sz="800">
                <a:latin typeface="Wix Madefor Display"/>
                <a:ea typeface="Wix Madefor Display"/>
                <a:cs typeface="Wix Madefor Display"/>
                <a:sym typeface="Wix Madefor Display"/>
              </a:endParaRPr>
            </a:p>
          </p:txBody>
        </p:sp>
      </p:grpSp>
      <p:grpSp>
        <p:nvGrpSpPr>
          <p:cNvPr id="150" name="Google Shape;150;p13"/>
          <p:cNvGrpSpPr/>
          <p:nvPr/>
        </p:nvGrpSpPr>
        <p:grpSpPr>
          <a:xfrm>
            <a:off x="270000" y="3933450"/>
            <a:ext cx="360000" cy="360000"/>
            <a:chOff x="270000" y="6472925"/>
            <a:chExt cx="360000" cy="360000"/>
          </a:xfrm>
        </p:grpSpPr>
        <p:sp>
          <p:nvSpPr>
            <p:cNvPr id="151" name="Google Shape;151;p13"/>
            <p:cNvSpPr/>
            <p:nvPr/>
          </p:nvSpPr>
          <p:spPr>
            <a:xfrm>
              <a:off x="270000" y="6472925"/>
              <a:ext cx="360000" cy="36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 name="Google Shape;152;p13"/>
            <p:cNvSpPr txBox="1"/>
            <p:nvPr/>
          </p:nvSpPr>
          <p:spPr>
            <a:xfrm>
              <a:off x="312908" y="6529775"/>
              <a:ext cx="274200" cy="2463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800">
                  <a:latin typeface="Wix Madefor Display"/>
                  <a:ea typeface="Wix Madefor Display"/>
                  <a:cs typeface="Wix Madefor Display"/>
                  <a:sym typeface="Wix Madefor Display"/>
                </a:rPr>
                <a:t>2017</a:t>
              </a:r>
              <a:endParaRPr sz="800">
                <a:latin typeface="Wix Madefor Display"/>
                <a:ea typeface="Wix Madefor Display"/>
                <a:cs typeface="Wix Madefor Display"/>
                <a:sym typeface="Wix Madefor Display"/>
              </a:endParaRPr>
            </a:p>
            <a:p>
              <a:pPr indent="0" lvl="0" marL="0" rtl="0" algn="ctr">
                <a:spcBef>
                  <a:spcPts val="0"/>
                </a:spcBef>
                <a:spcAft>
                  <a:spcPts val="0"/>
                </a:spcAft>
                <a:buNone/>
              </a:pPr>
              <a:r>
                <a:rPr lang="es" sz="800">
                  <a:latin typeface="Wix Madefor Display"/>
                  <a:ea typeface="Wix Madefor Display"/>
                  <a:cs typeface="Wix Madefor Display"/>
                  <a:sym typeface="Wix Madefor Display"/>
                </a:rPr>
                <a:t>2011</a:t>
              </a:r>
              <a:endParaRPr sz="800">
                <a:latin typeface="Wix Madefor Display"/>
                <a:ea typeface="Wix Madefor Display"/>
                <a:cs typeface="Wix Madefor Display"/>
                <a:sym typeface="Wix Madefor Display"/>
              </a:endParaRPr>
            </a:p>
          </p:txBody>
        </p:sp>
      </p:grpSp>
      <p:grpSp>
        <p:nvGrpSpPr>
          <p:cNvPr id="153" name="Google Shape;153;p13"/>
          <p:cNvGrpSpPr/>
          <p:nvPr/>
        </p:nvGrpSpPr>
        <p:grpSpPr>
          <a:xfrm>
            <a:off x="809976" y="2831225"/>
            <a:ext cx="2056233" cy="304775"/>
            <a:chOff x="735100" y="5370700"/>
            <a:chExt cx="2055000" cy="304775"/>
          </a:xfrm>
        </p:grpSpPr>
        <p:sp>
          <p:nvSpPr>
            <p:cNvPr id="154" name="Google Shape;154;p13"/>
            <p:cNvSpPr txBox="1"/>
            <p:nvPr/>
          </p:nvSpPr>
          <p:spPr>
            <a:xfrm>
              <a:off x="735100" y="5536875"/>
              <a:ext cx="205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434343"/>
                  </a:solidFill>
                  <a:latin typeface="Wix Madefor Display"/>
                  <a:ea typeface="Wix Madefor Display"/>
                  <a:cs typeface="Wix Madefor Display"/>
                  <a:sym typeface="Wix Madefor Display"/>
                </a:rPr>
                <a:t>Specialized Online Platform</a:t>
              </a:r>
              <a:endParaRPr sz="900">
                <a:solidFill>
                  <a:srgbClr val="434343"/>
                </a:solidFill>
                <a:latin typeface="Wix Madefor Display"/>
                <a:ea typeface="Wix Madefor Display"/>
                <a:cs typeface="Wix Madefor Display"/>
                <a:sym typeface="Wix Madefor Display"/>
              </a:endParaRPr>
            </a:p>
          </p:txBody>
        </p:sp>
        <p:sp>
          <p:nvSpPr>
            <p:cNvPr id="155" name="Google Shape;155;p13"/>
            <p:cNvSpPr txBox="1"/>
            <p:nvPr/>
          </p:nvSpPr>
          <p:spPr>
            <a:xfrm>
              <a:off x="735100" y="5370700"/>
              <a:ext cx="205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25282D"/>
                  </a:solidFill>
                  <a:latin typeface="Wix Madefor Display SemiBold"/>
                  <a:ea typeface="Wix Madefor Display SemiBold"/>
                  <a:cs typeface="Wix Madefor Display SemiBold"/>
                  <a:sym typeface="Wix Madefor Display SemiBold"/>
                </a:rPr>
                <a:t>Unreal Engine for Architectural</a:t>
              </a:r>
              <a:endParaRPr sz="900">
                <a:solidFill>
                  <a:srgbClr val="25282D"/>
                </a:solidFill>
                <a:latin typeface="Wix Madefor Display SemiBold"/>
                <a:ea typeface="Wix Madefor Display SemiBold"/>
                <a:cs typeface="Wix Madefor Display SemiBold"/>
                <a:sym typeface="Wix Madefor Display SemiBold"/>
              </a:endParaRPr>
            </a:p>
          </p:txBody>
        </p:sp>
      </p:grpSp>
      <p:grpSp>
        <p:nvGrpSpPr>
          <p:cNvPr id="156" name="Google Shape;156;p13"/>
          <p:cNvGrpSpPr/>
          <p:nvPr/>
        </p:nvGrpSpPr>
        <p:grpSpPr>
          <a:xfrm>
            <a:off x="809976" y="3396150"/>
            <a:ext cx="2056233" cy="304775"/>
            <a:chOff x="735100" y="5943275"/>
            <a:chExt cx="2055000" cy="304775"/>
          </a:xfrm>
        </p:grpSpPr>
        <p:sp>
          <p:nvSpPr>
            <p:cNvPr id="157" name="Google Shape;157;p13"/>
            <p:cNvSpPr txBox="1"/>
            <p:nvPr/>
          </p:nvSpPr>
          <p:spPr>
            <a:xfrm>
              <a:off x="735100" y="6109450"/>
              <a:ext cx="205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434343"/>
                  </a:solidFill>
                  <a:latin typeface="Wix Madefor Display"/>
                  <a:ea typeface="Wix Madefor Display"/>
                  <a:cs typeface="Wix Madefor Display"/>
                  <a:sym typeface="Wix Madefor Display"/>
                </a:rPr>
                <a:t>School of Design &amp; Architecture</a:t>
              </a:r>
              <a:endParaRPr sz="900">
                <a:solidFill>
                  <a:srgbClr val="434343"/>
                </a:solidFill>
                <a:latin typeface="Wix Madefor Display"/>
                <a:ea typeface="Wix Madefor Display"/>
                <a:cs typeface="Wix Madefor Display"/>
                <a:sym typeface="Wix Madefor Display"/>
              </a:endParaRPr>
            </a:p>
          </p:txBody>
        </p:sp>
        <p:sp>
          <p:nvSpPr>
            <p:cNvPr id="158" name="Google Shape;158;p13"/>
            <p:cNvSpPr txBox="1"/>
            <p:nvPr/>
          </p:nvSpPr>
          <p:spPr>
            <a:xfrm>
              <a:off x="735100" y="5943275"/>
              <a:ext cx="205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25282D"/>
                  </a:solidFill>
                  <a:latin typeface="Wix Madefor Display SemiBold"/>
                  <a:ea typeface="Wix Madefor Display SemiBold"/>
                  <a:cs typeface="Wix Madefor Display SemiBold"/>
                  <a:sym typeface="Wix Madefor Display SemiBold"/>
                </a:rPr>
                <a:t>Advanced Architectural Visualization</a:t>
              </a:r>
              <a:endParaRPr sz="900">
                <a:solidFill>
                  <a:srgbClr val="25282D"/>
                </a:solidFill>
                <a:latin typeface="Wix Madefor Display SemiBold"/>
                <a:ea typeface="Wix Madefor Display SemiBold"/>
                <a:cs typeface="Wix Madefor Display SemiBold"/>
                <a:sym typeface="Wix Madefor Display SemiBold"/>
              </a:endParaRPr>
            </a:p>
          </p:txBody>
        </p:sp>
      </p:grpSp>
      <p:grpSp>
        <p:nvGrpSpPr>
          <p:cNvPr id="159" name="Google Shape;159;p13"/>
          <p:cNvGrpSpPr/>
          <p:nvPr/>
        </p:nvGrpSpPr>
        <p:grpSpPr>
          <a:xfrm>
            <a:off x="809976" y="3961075"/>
            <a:ext cx="2056233" cy="443375"/>
            <a:chOff x="735100" y="6500538"/>
            <a:chExt cx="2055000" cy="443375"/>
          </a:xfrm>
        </p:grpSpPr>
        <p:sp>
          <p:nvSpPr>
            <p:cNvPr id="160" name="Google Shape;160;p13"/>
            <p:cNvSpPr txBox="1"/>
            <p:nvPr/>
          </p:nvSpPr>
          <p:spPr>
            <a:xfrm>
              <a:off x="735100" y="6666713"/>
              <a:ext cx="2055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434343"/>
                  </a:solidFill>
                  <a:latin typeface="Wix Madefor Display"/>
                  <a:ea typeface="Wix Madefor Display"/>
                  <a:cs typeface="Wix Madefor Display"/>
                  <a:sym typeface="Wix Madefor Display"/>
                </a:rPr>
                <a:t>Massachusetts Institute of Technology (MIT)</a:t>
              </a:r>
              <a:endParaRPr sz="900">
                <a:solidFill>
                  <a:srgbClr val="434343"/>
                </a:solidFill>
                <a:latin typeface="Wix Madefor Display"/>
                <a:ea typeface="Wix Madefor Display"/>
                <a:cs typeface="Wix Madefor Display"/>
                <a:sym typeface="Wix Madefor Display"/>
              </a:endParaRPr>
            </a:p>
          </p:txBody>
        </p:sp>
        <p:sp>
          <p:nvSpPr>
            <p:cNvPr id="161" name="Google Shape;161;p13"/>
            <p:cNvSpPr txBox="1"/>
            <p:nvPr/>
          </p:nvSpPr>
          <p:spPr>
            <a:xfrm>
              <a:off x="735100" y="6500538"/>
              <a:ext cx="205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25282D"/>
                  </a:solidFill>
                  <a:latin typeface="Wix Madefor Display SemiBold"/>
                  <a:ea typeface="Wix Madefor Display SemiBold"/>
                  <a:cs typeface="Wix Madefor Display SemiBold"/>
                  <a:sym typeface="Wix Madefor Display SemiBold"/>
                </a:rPr>
                <a:t>Bachelor’s Degree in Architecture</a:t>
              </a:r>
              <a:endParaRPr sz="900">
                <a:solidFill>
                  <a:srgbClr val="25282D"/>
                </a:solidFill>
                <a:latin typeface="Wix Madefor Display SemiBold"/>
                <a:ea typeface="Wix Madefor Display SemiBold"/>
                <a:cs typeface="Wix Madefor Display SemiBold"/>
                <a:sym typeface="Wix Madefor Display SemiBold"/>
              </a:endParaRPr>
            </a:p>
          </p:txBody>
        </p:sp>
      </p:grpSp>
      <p:sp>
        <p:nvSpPr>
          <p:cNvPr id="162" name="Google Shape;162;p13"/>
          <p:cNvSpPr txBox="1"/>
          <p:nvPr/>
        </p:nvSpPr>
        <p:spPr>
          <a:xfrm>
            <a:off x="3870150" y="4694300"/>
            <a:ext cx="3149700" cy="1219200"/>
          </a:xfrm>
          <a:prstGeom prst="rect">
            <a:avLst/>
          </a:prstGeom>
          <a:noFill/>
          <a:ln>
            <a:noFill/>
          </a:ln>
        </p:spPr>
        <p:txBody>
          <a:bodyPr anchorCtr="0" anchor="t" bIns="0" lIns="0" spcFirstLastPara="1" rIns="0" wrap="square" tIns="0">
            <a:spAutoFit/>
          </a:bodyPr>
          <a:lstStyle/>
          <a:p>
            <a:pPr indent="-165149" lvl="0" marL="161999" rtl="0" algn="l">
              <a:lnSpc>
                <a:spcPct val="130000"/>
              </a:lnSpc>
              <a:spcBef>
                <a:spcPts val="0"/>
              </a:spcBef>
              <a:spcAft>
                <a:spcPts val="0"/>
              </a:spcAft>
              <a:buClr>
                <a:srgbClr val="666666"/>
              </a:buClr>
              <a:buSzPts val="900"/>
              <a:buFont typeface="Wix Madefor Display"/>
              <a:buChar char="●"/>
            </a:pPr>
            <a:r>
              <a:rPr lang="es" sz="900">
                <a:solidFill>
                  <a:srgbClr val="666666"/>
                </a:solidFill>
                <a:latin typeface="Wix Madefor Display"/>
                <a:ea typeface="Wix Madefor Display"/>
                <a:cs typeface="Wix Madefor Display"/>
                <a:sym typeface="Wix Madefor Display"/>
              </a:rPr>
              <a:t>Developed high-quality photorealistic renders for residential and commercial projects.</a:t>
            </a:r>
            <a:endParaRPr sz="900">
              <a:solidFill>
                <a:srgbClr val="666666"/>
              </a:solidFill>
              <a:latin typeface="Wix Madefor Display"/>
              <a:ea typeface="Wix Madefor Display"/>
              <a:cs typeface="Wix Madefor Display"/>
              <a:sym typeface="Wix Madefor Display"/>
            </a:endParaRPr>
          </a:p>
          <a:p>
            <a:pPr indent="-165149" lvl="0" marL="161999" rtl="0" algn="l">
              <a:lnSpc>
                <a:spcPct val="130000"/>
              </a:lnSpc>
              <a:spcBef>
                <a:spcPts val="0"/>
              </a:spcBef>
              <a:spcAft>
                <a:spcPts val="0"/>
              </a:spcAft>
              <a:buClr>
                <a:srgbClr val="666666"/>
              </a:buClr>
              <a:buSzPts val="900"/>
              <a:buFont typeface="Wix Madefor Display"/>
              <a:buChar char="●"/>
            </a:pPr>
            <a:r>
              <a:rPr lang="es" sz="900">
                <a:solidFill>
                  <a:srgbClr val="666666"/>
                </a:solidFill>
                <a:latin typeface="Wix Madefor Display"/>
                <a:ea typeface="Wix Madefor Display"/>
                <a:cs typeface="Wix Madefor Display"/>
                <a:sym typeface="Wix Madefor Display"/>
              </a:rPr>
              <a:t>Created animations and interactive virtual tours.</a:t>
            </a:r>
            <a:endParaRPr sz="900">
              <a:solidFill>
                <a:srgbClr val="666666"/>
              </a:solidFill>
              <a:latin typeface="Wix Madefor Display"/>
              <a:ea typeface="Wix Madefor Display"/>
              <a:cs typeface="Wix Madefor Display"/>
              <a:sym typeface="Wix Madefor Display"/>
            </a:endParaRPr>
          </a:p>
          <a:p>
            <a:pPr indent="-165149" lvl="0" marL="161999" rtl="0" algn="l">
              <a:lnSpc>
                <a:spcPct val="130000"/>
              </a:lnSpc>
              <a:spcBef>
                <a:spcPts val="0"/>
              </a:spcBef>
              <a:spcAft>
                <a:spcPts val="0"/>
              </a:spcAft>
              <a:buClr>
                <a:srgbClr val="666666"/>
              </a:buClr>
              <a:buSzPts val="900"/>
              <a:buFont typeface="Wix Madefor Display"/>
              <a:buChar char="●"/>
            </a:pPr>
            <a:r>
              <a:rPr lang="es" sz="900">
                <a:solidFill>
                  <a:srgbClr val="666666"/>
                </a:solidFill>
                <a:latin typeface="Wix Madefor Display"/>
                <a:ea typeface="Wix Madefor Display"/>
                <a:cs typeface="Wix Madefor Display"/>
                <a:sym typeface="Wix Madefor Display"/>
              </a:rPr>
              <a:t>Worked closely with architects and designers to bring their visions to life.</a:t>
            </a:r>
            <a:endParaRPr sz="900">
              <a:solidFill>
                <a:srgbClr val="666666"/>
              </a:solidFill>
              <a:latin typeface="Wix Madefor Display"/>
              <a:ea typeface="Wix Madefor Display"/>
              <a:cs typeface="Wix Madefor Display"/>
              <a:sym typeface="Wix Madefor Display"/>
            </a:endParaRPr>
          </a:p>
          <a:p>
            <a:pPr indent="-165149" lvl="0" marL="161999" rtl="0" algn="l">
              <a:lnSpc>
                <a:spcPct val="130000"/>
              </a:lnSpc>
              <a:spcBef>
                <a:spcPts val="0"/>
              </a:spcBef>
              <a:spcAft>
                <a:spcPts val="0"/>
              </a:spcAft>
              <a:buClr>
                <a:srgbClr val="666666"/>
              </a:buClr>
              <a:buSzPts val="900"/>
              <a:buFont typeface="Wix Madefor Display"/>
              <a:buChar char="●"/>
            </a:pPr>
            <a:r>
              <a:rPr lang="es" sz="900">
                <a:solidFill>
                  <a:srgbClr val="666666"/>
                </a:solidFill>
                <a:latin typeface="Wix Madefor Display"/>
                <a:ea typeface="Wix Madefor Display"/>
                <a:cs typeface="Wix Madefor Display"/>
                <a:sym typeface="Wix Madefor Display"/>
              </a:rPr>
              <a:t>Optimized scenes to reduce rendering times while maintaining quality.</a:t>
            </a:r>
            <a:endParaRPr sz="900">
              <a:solidFill>
                <a:srgbClr val="666666"/>
              </a:solidFill>
              <a:latin typeface="Wix Madefor Display"/>
              <a:ea typeface="Wix Madefor Display"/>
              <a:cs typeface="Wix Madefor Display"/>
              <a:sym typeface="Wix Madefor Display"/>
            </a:endParaRPr>
          </a:p>
        </p:txBody>
      </p:sp>
      <p:sp>
        <p:nvSpPr>
          <p:cNvPr id="163" name="Google Shape;163;p13"/>
          <p:cNvSpPr txBox="1"/>
          <p:nvPr/>
        </p:nvSpPr>
        <p:spPr>
          <a:xfrm>
            <a:off x="3870150" y="4479663"/>
            <a:ext cx="31497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434343"/>
                </a:solidFill>
                <a:latin typeface="Wix Madefor Display"/>
                <a:ea typeface="Wix Madefor Display"/>
                <a:cs typeface="Wix Madefor Display"/>
                <a:sym typeface="Wix Madefor Display"/>
              </a:rPr>
              <a:t>XYZ Architecture Studio, New York</a:t>
            </a:r>
            <a:endParaRPr sz="900">
              <a:solidFill>
                <a:srgbClr val="434343"/>
              </a:solidFill>
              <a:latin typeface="Wix Madefor Display"/>
              <a:ea typeface="Wix Madefor Display"/>
              <a:cs typeface="Wix Madefor Display"/>
              <a:sym typeface="Wix Madefor Display"/>
            </a:endParaRPr>
          </a:p>
        </p:txBody>
      </p:sp>
      <p:sp>
        <p:nvSpPr>
          <p:cNvPr id="164" name="Google Shape;164;p13"/>
          <p:cNvSpPr txBox="1"/>
          <p:nvPr/>
        </p:nvSpPr>
        <p:spPr>
          <a:xfrm>
            <a:off x="3870150" y="4313488"/>
            <a:ext cx="2580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Wix Madefor Display SemiBold"/>
                <a:ea typeface="Wix Madefor Display SemiBold"/>
                <a:cs typeface="Wix Madefor Display SemiBold"/>
                <a:sym typeface="Wix Madefor Display SemiBold"/>
              </a:rPr>
              <a:t>Senior 3D Visualizer</a:t>
            </a:r>
            <a:endParaRPr sz="1000">
              <a:solidFill>
                <a:srgbClr val="25282D"/>
              </a:solidFill>
              <a:latin typeface="Wix Madefor Display SemiBold"/>
              <a:ea typeface="Wix Madefor Display SemiBold"/>
              <a:cs typeface="Wix Madefor Display SemiBold"/>
              <a:sym typeface="Wix Madefor Display SemiBold"/>
            </a:endParaRPr>
          </a:p>
        </p:txBody>
      </p:sp>
      <p:sp>
        <p:nvSpPr>
          <p:cNvPr id="165" name="Google Shape;165;p13"/>
          <p:cNvSpPr txBox="1"/>
          <p:nvPr/>
        </p:nvSpPr>
        <p:spPr>
          <a:xfrm>
            <a:off x="3870150" y="6814250"/>
            <a:ext cx="3149700" cy="1399200"/>
          </a:xfrm>
          <a:prstGeom prst="rect">
            <a:avLst/>
          </a:prstGeom>
          <a:noFill/>
          <a:ln>
            <a:noFill/>
          </a:ln>
        </p:spPr>
        <p:txBody>
          <a:bodyPr anchorCtr="0" anchor="t" bIns="0" lIns="0" spcFirstLastPara="1" rIns="0" wrap="square" tIns="0">
            <a:spAutoFit/>
          </a:bodyPr>
          <a:lstStyle/>
          <a:p>
            <a:pPr indent="-165149" lvl="0" marL="161999" rtl="0" algn="l">
              <a:lnSpc>
                <a:spcPct val="130000"/>
              </a:lnSpc>
              <a:spcBef>
                <a:spcPts val="0"/>
              </a:spcBef>
              <a:spcAft>
                <a:spcPts val="0"/>
              </a:spcAft>
              <a:buClr>
                <a:srgbClr val="666666"/>
              </a:buClr>
              <a:buSzPts val="900"/>
              <a:buFont typeface="Wix Madefor Display"/>
              <a:buChar char="●"/>
            </a:pPr>
            <a:r>
              <a:rPr lang="es" sz="900">
                <a:solidFill>
                  <a:srgbClr val="666666"/>
                </a:solidFill>
                <a:latin typeface="Wix Madefor Display"/>
                <a:ea typeface="Wix Madefor Display"/>
                <a:cs typeface="Wix Madefor Display"/>
                <a:sym typeface="Wix Madefor Display"/>
              </a:rPr>
              <a:t>Produced 3D visuals for architecture competitions and client presentations.</a:t>
            </a:r>
            <a:endParaRPr sz="900">
              <a:solidFill>
                <a:srgbClr val="666666"/>
              </a:solidFill>
              <a:latin typeface="Wix Madefor Display"/>
              <a:ea typeface="Wix Madefor Display"/>
              <a:cs typeface="Wix Madefor Display"/>
              <a:sym typeface="Wix Madefor Display"/>
            </a:endParaRPr>
          </a:p>
          <a:p>
            <a:pPr indent="-165149" lvl="0" marL="161999" rtl="0" algn="l">
              <a:lnSpc>
                <a:spcPct val="130000"/>
              </a:lnSpc>
              <a:spcBef>
                <a:spcPts val="0"/>
              </a:spcBef>
              <a:spcAft>
                <a:spcPts val="0"/>
              </a:spcAft>
              <a:buClr>
                <a:srgbClr val="666666"/>
              </a:buClr>
              <a:buSzPts val="900"/>
              <a:buFont typeface="Wix Madefor Display"/>
              <a:buChar char="●"/>
            </a:pPr>
            <a:r>
              <a:rPr lang="es" sz="900">
                <a:solidFill>
                  <a:srgbClr val="666666"/>
                </a:solidFill>
                <a:latin typeface="Wix Madefor Display"/>
                <a:ea typeface="Wix Madefor Display"/>
                <a:cs typeface="Wix Madefor Display"/>
                <a:sym typeface="Wix Madefor Display"/>
              </a:rPr>
              <a:t>Utilized advanced rendering engines to achieve top-quality results.</a:t>
            </a:r>
            <a:endParaRPr sz="900">
              <a:solidFill>
                <a:srgbClr val="666666"/>
              </a:solidFill>
              <a:latin typeface="Wix Madefor Display"/>
              <a:ea typeface="Wix Madefor Display"/>
              <a:cs typeface="Wix Madefor Display"/>
              <a:sym typeface="Wix Madefor Display"/>
            </a:endParaRPr>
          </a:p>
          <a:p>
            <a:pPr indent="-165149" lvl="0" marL="161999" rtl="0" algn="l">
              <a:lnSpc>
                <a:spcPct val="130000"/>
              </a:lnSpc>
              <a:spcBef>
                <a:spcPts val="0"/>
              </a:spcBef>
              <a:spcAft>
                <a:spcPts val="0"/>
              </a:spcAft>
              <a:buClr>
                <a:srgbClr val="666666"/>
              </a:buClr>
              <a:buSzPts val="900"/>
              <a:buFont typeface="Wix Madefor Display"/>
              <a:buChar char="●"/>
            </a:pPr>
            <a:r>
              <a:rPr lang="es" sz="900">
                <a:solidFill>
                  <a:srgbClr val="666666"/>
                </a:solidFill>
                <a:latin typeface="Wix Madefor Display"/>
                <a:ea typeface="Wix Madefor Display"/>
                <a:cs typeface="Wix Madefor Display"/>
                <a:sym typeface="Wix Madefor Display"/>
              </a:rPr>
              <a:t>Post-processed images using Photoshop to enhance realism.</a:t>
            </a:r>
            <a:endParaRPr sz="900">
              <a:solidFill>
                <a:srgbClr val="666666"/>
              </a:solidFill>
              <a:latin typeface="Wix Madefor Display"/>
              <a:ea typeface="Wix Madefor Display"/>
              <a:cs typeface="Wix Madefor Display"/>
              <a:sym typeface="Wix Madefor Display"/>
            </a:endParaRPr>
          </a:p>
          <a:p>
            <a:pPr indent="-165149" lvl="0" marL="161999" rtl="0" algn="l">
              <a:lnSpc>
                <a:spcPct val="130000"/>
              </a:lnSpc>
              <a:spcBef>
                <a:spcPts val="0"/>
              </a:spcBef>
              <a:spcAft>
                <a:spcPts val="0"/>
              </a:spcAft>
              <a:buClr>
                <a:srgbClr val="666666"/>
              </a:buClr>
              <a:buSzPts val="900"/>
              <a:buFont typeface="Wix Madefor Display"/>
              <a:buChar char="●"/>
            </a:pPr>
            <a:r>
              <a:rPr lang="es" sz="900">
                <a:solidFill>
                  <a:srgbClr val="666666"/>
                </a:solidFill>
                <a:latin typeface="Wix Madefor Display"/>
                <a:ea typeface="Wix Madefor Display"/>
                <a:cs typeface="Wix Madefor Display"/>
                <a:sym typeface="Wix Madefor Display"/>
              </a:rPr>
              <a:t>Streamlined workflow efficiency in managing visualization projects.</a:t>
            </a:r>
            <a:endParaRPr sz="900">
              <a:solidFill>
                <a:srgbClr val="666666"/>
              </a:solidFill>
              <a:latin typeface="Wix Madefor Display"/>
              <a:ea typeface="Wix Madefor Display"/>
              <a:cs typeface="Wix Madefor Display"/>
              <a:sym typeface="Wix Madefor Display"/>
            </a:endParaRPr>
          </a:p>
        </p:txBody>
      </p:sp>
      <p:sp>
        <p:nvSpPr>
          <p:cNvPr id="166" name="Google Shape;166;p13"/>
          <p:cNvSpPr txBox="1"/>
          <p:nvPr/>
        </p:nvSpPr>
        <p:spPr>
          <a:xfrm>
            <a:off x="3870150" y="6572488"/>
            <a:ext cx="29799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434343"/>
                </a:solidFill>
                <a:latin typeface="Wix Madefor Display"/>
                <a:ea typeface="Wix Madefor Display"/>
                <a:cs typeface="Wix Madefor Display"/>
                <a:sym typeface="Wix Madefor Display"/>
              </a:rPr>
              <a:t>ABC Design Agency, Los Angeles</a:t>
            </a:r>
            <a:endParaRPr sz="900">
              <a:solidFill>
                <a:srgbClr val="434343"/>
              </a:solidFill>
              <a:latin typeface="Wix Madefor Display"/>
              <a:ea typeface="Wix Madefor Display"/>
              <a:cs typeface="Wix Madefor Display"/>
              <a:sym typeface="Wix Madefor Display"/>
            </a:endParaRPr>
          </a:p>
        </p:txBody>
      </p:sp>
      <p:sp>
        <p:nvSpPr>
          <p:cNvPr id="167" name="Google Shape;167;p13"/>
          <p:cNvSpPr txBox="1"/>
          <p:nvPr/>
        </p:nvSpPr>
        <p:spPr>
          <a:xfrm>
            <a:off x="3870150" y="6406313"/>
            <a:ext cx="24417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Wix Madefor Display SemiBold"/>
                <a:ea typeface="Wix Madefor Display SemiBold"/>
                <a:cs typeface="Wix Madefor Display SemiBold"/>
                <a:sym typeface="Wix Madefor Display SemiBold"/>
              </a:rPr>
              <a:t>3D Rendering Specialist</a:t>
            </a:r>
            <a:endParaRPr sz="1000">
              <a:solidFill>
                <a:srgbClr val="25282D"/>
              </a:solidFill>
              <a:latin typeface="Wix Madefor Display SemiBold"/>
              <a:ea typeface="Wix Madefor Display SemiBold"/>
              <a:cs typeface="Wix Madefor Display SemiBold"/>
              <a:sym typeface="Wix Madefor Display SemiBold"/>
            </a:endParaRPr>
          </a:p>
        </p:txBody>
      </p:sp>
      <p:sp>
        <p:nvSpPr>
          <p:cNvPr id="168" name="Google Shape;168;p13"/>
          <p:cNvSpPr txBox="1"/>
          <p:nvPr/>
        </p:nvSpPr>
        <p:spPr>
          <a:xfrm>
            <a:off x="3870150" y="8959950"/>
            <a:ext cx="3149700" cy="1399200"/>
          </a:xfrm>
          <a:prstGeom prst="rect">
            <a:avLst/>
          </a:prstGeom>
          <a:noFill/>
          <a:ln>
            <a:noFill/>
          </a:ln>
        </p:spPr>
        <p:txBody>
          <a:bodyPr anchorCtr="0" anchor="t" bIns="0" lIns="0" spcFirstLastPara="1" rIns="0" wrap="square" tIns="0">
            <a:spAutoFit/>
          </a:bodyPr>
          <a:lstStyle/>
          <a:p>
            <a:pPr indent="-165149" lvl="0" marL="161999" rtl="0" algn="l">
              <a:lnSpc>
                <a:spcPct val="130000"/>
              </a:lnSpc>
              <a:spcBef>
                <a:spcPts val="0"/>
              </a:spcBef>
              <a:spcAft>
                <a:spcPts val="0"/>
              </a:spcAft>
              <a:buClr>
                <a:srgbClr val="666666"/>
              </a:buClr>
              <a:buSzPts val="900"/>
              <a:buFont typeface="Wix Madefor Display"/>
              <a:buChar char="●"/>
            </a:pPr>
            <a:r>
              <a:rPr lang="es" sz="900">
                <a:solidFill>
                  <a:srgbClr val="666666"/>
                </a:solidFill>
                <a:latin typeface="Wix Madefor Display"/>
                <a:ea typeface="Wix Madefor Display"/>
                <a:cs typeface="Wix Madefor Display"/>
                <a:sym typeface="Wix Madefor Display"/>
              </a:rPr>
              <a:t>Created architectural visualizations for national and international clients.</a:t>
            </a:r>
            <a:endParaRPr sz="900">
              <a:solidFill>
                <a:srgbClr val="666666"/>
              </a:solidFill>
              <a:latin typeface="Wix Madefor Display"/>
              <a:ea typeface="Wix Madefor Display"/>
              <a:cs typeface="Wix Madefor Display"/>
              <a:sym typeface="Wix Madefor Display"/>
            </a:endParaRPr>
          </a:p>
          <a:p>
            <a:pPr indent="-165149" lvl="0" marL="161999" rtl="0" algn="l">
              <a:lnSpc>
                <a:spcPct val="130000"/>
              </a:lnSpc>
              <a:spcBef>
                <a:spcPts val="0"/>
              </a:spcBef>
              <a:spcAft>
                <a:spcPts val="0"/>
              </a:spcAft>
              <a:buClr>
                <a:srgbClr val="666666"/>
              </a:buClr>
              <a:buSzPts val="900"/>
              <a:buFont typeface="Wix Madefor Display"/>
              <a:buChar char="●"/>
            </a:pPr>
            <a:r>
              <a:rPr lang="es" sz="900">
                <a:solidFill>
                  <a:srgbClr val="666666"/>
                </a:solidFill>
                <a:latin typeface="Wix Madefor Display"/>
                <a:ea typeface="Wix Madefor Display"/>
                <a:cs typeface="Wix Madefor Display"/>
                <a:sym typeface="Wix Madefor Display"/>
              </a:rPr>
              <a:t>Developed detailed 3D models based on CAD plans and sketches.</a:t>
            </a:r>
            <a:endParaRPr sz="900">
              <a:solidFill>
                <a:srgbClr val="666666"/>
              </a:solidFill>
              <a:latin typeface="Wix Madefor Display"/>
              <a:ea typeface="Wix Madefor Display"/>
              <a:cs typeface="Wix Madefor Display"/>
              <a:sym typeface="Wix Madefor Display"/>
            </a:endParaRPr>
          </a:p>
          <a:p>
            <a:pPr indent="-165149" lvl="0" marL="161999" rtl="0" algn="l">
              <a:lnSpc>
                <a:spcPct val="130000"/>
              </a:lnSpc>
              <a:spcBef>
                <a:spcPts val="0"/>
              </a:spcBef>
              <a:spcAft>
                <a:spcPts val="0"/>
              </a:spcAft>
              <a:buClr>
                <a:srgbClr val="666666"/>
              </a:buClr>
              <a:buSzPts val="900"/>
              <a:buFont typeface="Wix Madefor Display"/>
              <a:buChar char="●"/>
            </a:pPr>
            <a:r>
              <a:rPr lang="es" sz="900">
                <a:solidFill>
                  <a:srgbClr val="666666"/>
                </a:solidFill>
                <a:latin typeface="Wix Madefor Display"/>
                <a:ea typeface="Wix Madefor Display"/>
                <a:cs typeface="Wix Madefor Display"/>
                <a:sym typeface="Wix Madefor Display"/>
              </a:rPr>
              <a:t>Used extensive material and asset libraries to enrich scenes.</a:t>
            </a:r>
            <a:endParaRPr sz="900">
              <a:solidFill>
                <a:srgbClr val="666666"/>
              </a:solidFill>
              <a:latin typeface="Wix Madefor Display"/>
              <a:ea typeface="Wix Madefor Display"/>
              <a:cs typeface="Wix Madefor Display"/>
              <a:sym typeface="Wix Madefor Display"/>
            </a:endParaRPr>
          </a:p>
          <a:p>
            <a:pPr indent="-165149" lvl="0" marL="161999" rtl="0" algn="l">
              <a:lnSpc>
                <a:spcPct val="130000"/>
              </a:lnSpc>
              <a:spcBef>
                <a:spcPts val="0"/>
              </a:spcBef>
              <a:spcAft>
                <a:spcPts val="0"/>
              </a:spcAft>
              <a:buClr>
                <a:srgbClr val="666666"/>
              </a:buClr>
              <a:buSzPts val="900"/>
              <a:buFont typeface="Wix Madefor Display"/>
              <a:buChar char="●"/>
            </a:pPr>
            <a:r>
              <a:rPr lang="es" sz="900">
                <a:solidFill>
                  <a:srgbClr val="666666"/>
                </a:solidFill>
                <a:latin typeface="Wix Madefor Display"/>
                <a:ea typeface="Wix Madefor Display"/>
                <a:cs typeface="Wix Madefor Display"/>
                <a:sym typeface="Wix Madefor Display"/>
              </a:rPr>
              <a:t>Delivered high-quality projects within deadlines and industry standards.</a:t>
            </a:r>
            <a:endParaRPr sz="900">
              <a:solidFill>
                <a:srgbClr val="666666"/>
              </a:solidFill>
              <a:latin typeface="Wix Madefor Display"/>
              <a:ea typeface="Wix Madefor Display"/>
              <a:cs typeface="Wix Madefor Display"/>
              <a:sym typeface="Wix Madefor Display"/>
            </a:endParaRPr>
          </a:p>
        </p:txBody>
      </p:sp>
      <p:sp>
        <p:nvSpPr>
          <p:cNvPr id="169" name="Google Shape;169;p13"/>
          <p:cNvSpPr txBox="1"/>
          <p:nvPr/>
        </p:nvSpPr>
        <p:spPr>
          <a:xfrm>
            <a:off x="3870150" y="8739438"/>
            <a:ext cx="29799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434343"/>
                </a:solidFill>
                <a:latin typeface="Wix Madefor Display"/>
                <a:ea typeface="Wix Madefor Display"/>
                <a:cs typeface="Wix Madefor Display"/>
                <a:sym typeface="Wix Madefor Display"/>
              </a:rPr>
              <a:t>Freelance</a:t>
            </a:r>
            <a:endParaRPr sz="900">
              <a:solidFill>
                <a:srgbClr val="434343"/>
              </a:solidFill>
              <a:latin typeface="Wix Madefor Display"/>
              <a:ea typeface="Wix Madefor Display"/>
              <a:cs typeface="Wix Madefor Display"/>
              <a:sym typeface="Wix Madefor Display"/>
            </a:endParaRPr>
          </a:p>
        </p:txBody>
      </p:sp>
      <p:sp>
        <p:nvSpPr>
          <p:cNvPr id="170" name="Google Shape;170;p13"/>
          <p:cNvSpPr txBox="1"/>
          <p:nvPr/>
        </p:nvSpPr>
        <p:spPr>
          <a:xfrm>
            <a:off x="3870150" y="8573263"/>
            <a:ext cx="24417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Wix Madefor Display SemiBold"/>
                <a:ea typeface="Wix Madefor Display SemiBold"/>
                <a:cs typeface="Wix Madefor Display SemiBold"/>
                <a:sym typeface="Wix Madefor Display SemiBold"/>
              </a:rPr>
              <a:t>Freelance 3D Modeler &amp; Renderer</a:t>
            </a:r>
            <a:endParaRPr sz="1000">
              <a:solidFill>
                <a:srgbClr val="25282D"/>
              </a:solidFill>
              <a:latin typeface="Wix Madefor Display SemiBold"/>
              <a:ea typeface="Wix Madefor Display SemiBold"/>
              <a:cs typeface="Wix Madefor Display SemiBold"/>
              <a:sym typeface="Wix Madefor Display SemiBold"/>
            </a:endParaRPr>
          </a:p>
        </p:txBody>
      </p:sp>
      <p:sp>
        <p:nvSpPr>
          <p:cNvPr id="171" name="Google Shape;171;p13"/>
          <p:cNvSpPr/>
          <p:nvPr/>
        </p:nvSpPr>
        <p:spPr>
          <a:xfrm>
            <a:off x="3504750" y="4346225"/>
            <a:ext cx="10800" cy="432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 name="Google Shape;172;p13"/>
          <p:cNvSpPr/>
          <p:nvPr/>
        </p:nvSpPr>
        <p:spPr>
          <a:xfrm>
            <a:off x="3330150" y="4285875"/>
            <a:ext cx="360000" cy="36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 name="Google Shape;173;p13"/>
          <p:cNvSpPr txBox="1"/>
          <p:nvPr/>
        </p:nvSpPr>
        <p:spPr>
          <a:xfrm>
            <a:off x="3373058" y="4342725"/>
            <a:ext cx="274200" cy="2463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800">
                <a:solidFill>
                  <a:srgbClr val="FFFFFF"/>
                </a:solidFill>
                <a:latin typeface="Wix Madefor Display"/>
                <a:ea typeface="Wix Madefor Display"/>
                <a:cs typeface="Wix Madefor Display"/>
                <a:sym typeface="Wix Madefor Display"/>
              </a:rPr>
              <a:t>2025</a:t>
            </a:r>
            <a:endParaRPr sz="800">
              <a:solidFill>
                <a:srgbClr val="FFFFFF"/>
              </a:solidFill>
              <a:latin typeface="Wix Madefor Display"/>
              <a:ea typeface="Wix Madefor Display"/>
              <a:cs typeface="Wix Madefor Display"/>
              <a:sym typeface="Wix Madefor Display"/>
            </a:endParaRPr>
          </a:p>
          <a:p>
            <a:pPr indent="0" lvl="0" marL="0" rtl="0" algn="ctr">
              <a:spcBef>
                <a:spcPts val="0"/>
              </a:spcBef>
              <a:spcAft>
                <a:spcPts val="0"/>
              </a:spcAft>
              <a:buNone/>
            </a:pPr>
            <a:r>
              <a:rPr lang="es" sz="800">
                <a:solidFill>
                  <a:srgbClr val="FFFFFF"/>
                </a:solidFill>
                <a:latin typeface="Wix Madefor Display"/>
                <a:ea typeface="Wix Madefor Display"/>
                <a:cs typeface="Wix Madefor Display"/>
                <a:sym typeface="Wix Madefor Display"/>
              </a:rPr>
              <a:t>2022</a:t>
            </a:r>
            <a:endParaRPr sz="800">
              <a:solidFill>
                <a:srgbClr val="FFFFFF"/>
              </a:solidFill>
              <a:latin typeface="Wix Madefor Display"/>
              <a:ea typeface="Wix Madefor Display"/>
              <a:cs typeface="Wix Madefor Display"/>
              <a:sym typeface="Wix Madefor Display"/>
            </a:endParaRPr>
          </a:p>
        </p:txBody>
      </p:sp>
      <p:sp>
        <p:nvSpPr>
          <p:cNvPr id="174" name="Google Shape;174;p13"/>
          <p:cNvSpPr/>
          <p:nvPr/>
        </p:nvSpPr>
        <p:spPr>
          <a:xfrm>
            <a:off x="3330150" y="6378700"/>
            <a:ext cx="360000" cy="36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5" name="Google Shape;175;p13"/>
          <p:cNvSpPr txBox="1"/>
          <p:nvPr/>
        </p:nvSpPr>
        <p:spPr>
          <a:xfrm>
            <a:off x="3373058" y="6435550"/>
            <a:ext cx="274200" cy="2463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800">
                <a:solidFill>
                  <a:srgbClr val="FFFFFF"/>
                </a:solidFill>
                <a:latin typeface="Wix Madefor Display"/>
                <a:ea typeface="Wix Madefor Display"/>
                <a:cs typeface="Wix Madefor Display"/>
                <a:sym typeface="Wix Madefor Display"/>
              </a:rPr>
              <a:t>2022</a:t>
            </a:r>
            <a:endParaRPr sz="800">
              <a:solidFill>
                <a:srgbClr val="FFFFFF"/>
              </a:solidFill>
              <a:latin typeface="Wix Madefor Display"/>
              <a:ea typeface="Wix Madefor Display"/>
              <a:cs typeface="Wix Madefor Display"/>
              <a:sym typeface="Wix Madefor Display"/>
            </a:endParaRPr>
          </a:p>
          <a:p>
            <a:pPr indent="0" lvl="0" marL="0" rtl="0" algn="ctr">
              <a:spcBef>
                <a:spcPts val="0"/>
              </a:spcBef>
              <a:spcAft>
                <a:spcPts val="0"/>
              </a:spcAft>
              <a:buNone/>
            </a:pPr>
            <a:r>
              <a:rPr lang="es" sz="800">
                <a:solidFill>
                  <a:srgbClr val="FFFFFF"/>
                </a:solidFill>
                <a:latin typeface="Wix Madefor Display"/>
                <a:ea typeface="Wix Madefor Display"/>
                <a:cs typeface="Wix Madefor Display"/>
                <a:sym typeface="Wix Madefor Display"/>
              </a:rPr>
              <a:t>2019</a:t>
            </a:r>
            <a:endParaRPr sz="800">
              <a:solidFill>
                <a:srgbClr val="FFFFFF"/>
              </a:solidFill>
              <a:latin typeface="Wix Madefor Display"/>
              <a:ea typeface="Wix Madefor Display"/>
              <a:cs typeface="Wix Madefor Display"/>
              <a:sym typeface="Wix Madefor Display"/>
            </a:endParaRPr>
          </a:p>
        </p:txBody>
      </p:sp>
      <p:sp>
        <p:nvSpPr>
          <p:cNvPr id="176" name="Google Shape;176;p13"/>
          <p:cNvSpPr/>
          <p:nvPr/>
        </p:nvSpPr>
        <p:spPr>
          <a:xfrm>
            <a:off x="3330150" y="8545650"/>
            <a:ext cx="360000" cy="36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 name="Google Shape;177;p13"/>
          <p:cNvSpPr txBox="1"/>
          <p:nvPr/>
        </p:nvSpPr>
        <p:spPr>
          <a:xfrm>
            <a:off x="3373058" y="8602500"/>
            <a:ext cx="274200" cy="2463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800">
                <a:solidFill>
                  <a:srgbClr val="FFFFFF"/>
                </a:solidFill>
                <a:latin typeface="Wix Madefor Display"/>
                <a:ea typeface="Wix Madefor Display"/>
                <a:cs typeface="Wix Madefor Display"/>
                <a:sym typeface="Wix Madefor Display"/>
              </a:rPr>
              <a:t>2019</a:t>
            </a:r>
            <a:endParaRPr sz="800">
              <a:solidFill>
                <a:srgbClr val="FFFFFF"/>
              </a:solidFill>
              <a:latin typeface="Wix Madefor Display"/>
              <a:ea typeface="Wix Madefor Display"/>
              <a:cs typeface="Wix Madefor Display"/>
              <a:sym typeface="Wix Madefor Display"/>
            </a:endParaRPr>
          </a:p>
          <a:p>
            <a:pPr indent="0" lvl="0" marL="0" rtl="0" algn="ctr">
              <a:spcBef>
                <a:spcPts val="0"/>
              </a:spcBef>
              <a:spcAft>
                <a:spcPts val="0"/>
              </a:spcAft>
              <a:buNone/>
            </a:pPr>
            <a:r>
              <a:rPr lang="es" sz="800">
                <a:solidFill>
                  <a:srgbClr val="FFFFFF"/>
                </a:solidFill>
                <a:latin typeface="Wix Madefor Display"/>
                <a:ea typeface="Wix Madefor Display"/>
                <a:cs typeface="Wix Madefor Display"/>
                <a:sym typeface="Wix Madefor Display"/>
              </a:rPr>
              <a:t>2017</a:t>
            </a:r>
            <a:endParaRPr sz="800">
              <a:solidFill>
                <a:srgbClr val="FFFFFF"/>
              </a:solidFill>
              <a:latin typeface="Wix Madefor Display"/>
              <a:ea typeface="Wix Madefor Display"/>
              <a:cs typeface="Wix Madefor Display"/>
              <a:sym typeface="Wix Madefor Display"/>
            </a:endParaRPr>
          </a:p>
        </p:txBody>
      </p:sp>
      <p:grpSp>
        <p:nvGrpSpPr>
          <p:cNvPr id="178" name="Google Shape;178;p13"/>
          <p:cNvGrpSpPr/>
          <p:nvPr/>
        </p:nvGrpSpPr>
        <p:grpSpPr>
          <a:xfrm>
            <a:off x="547267" y="1560407"/>
            <a:ext cx="128824" cy="128824"/>
            <a:chOff x="886950" y="2571650"/>
            <a:chExt cx="147700" cy="147700"/>
          </a:xfrm>
        </p:grpSpPr>
        <p:sp>
          <p:nvSpPr>
            <p:cNvPr id="179" name="Google Shape;179;p13"/>
            <p:cNvSpPr/>
            <p:nvPr/>
          </p:nvSpPr>
          <p:spPr>
            <a:xfrm>
              <a:off x="887900" y="2571650"/>
              <a:ext cx="146750" cy="147700"/>
            </a:xfrm>
            <a:custGeom>
              <a:rect b="b" l="l" r="r" t="t"/>
              <a:pathLst>
                <a:path extrusionOk="0" fill="none" h="5908" w="5870">
                  <a:moveTo>
                    <a:pt x="2935" y="1"/>
                  </a:moveTo>
                  <a:lnTo>
                    <a:pt x="2935" y="1"/>
                  </a:lnTo>
                  <a:lnTo>
                    <a:pt x="3239" y="39"/>
                  </a:lnTo>
                  <a:lnTo>
                    <a:pt x="3506" y="77"/>
                  </a:lnTo>
                  <a:lnTo>
                    <a:pt x="3811" y="153"/>
                  </a:lnTo>
                  <a:lnTo>
                    <a:pt x="4078" y="229"/>
                  </a:lnTo>
                  <a:lnTo>
                    <a:pt x="4345" y="382"/>
                  </a:lnTo>
                  <a:lnTo>
                    <a:pt x="4573" y="496"/>
                  </a:lnTo>
                  <a:lnTo>
                    <a:pt x="4802" y="686"/>
                  </a:lnTo>
                  <a:lnTo>
                    <a:pt x="5031" y="877"/>
                  </a:lnTo>
                  <a:lnTo>
                    <a:pt x="5221" y="1068"/>
                  </a:lnTo>
                  <a:lnTo>
                    <a:pt x="5374" y="1296"/>
                  </a:lnTo>
                  <a:lnTo>
                    <a:pt x="5526" y="1563"/>
                  </a:lnTo>
                  <a:lnTo>
                    <a:pt x="5640" y="1792"/>
                  </a:lnTo>
                  <a:lnTo>
                    <a:pt x="5755" y="2058"/>
                  </a:lnTo>
                  <a:lnTo>
                    <a:pt x="5831" y="2363"/>
                  </a:lnTo>
                  <a:lnTo>
                    <a:pt x="5869" y="2668"/>
                  </a:lnTo>
                  <a:lnTo>
                    <a:pt x="5869" y="2935"/>
                  </a:lnTo>
                  <a:lnTo>
                    <a:pt x="5869" y="2935"/>
                  </a:lnTo>
                  <a:lnTo>
                    <a:pt x="5869" y="3240"/>
                  </a:lnTo>
                  <a:lnTo>
                    <a:pt x="5831" y="3545"/>
                  </a:lnTo>
                  <a:lnTo>
                    <a:pt x="5755" y="3812"/>
                  </a:lnTo>
                  <a:lnTo>
                    <a:pt x="5640" y="4116"/>
                  </a:lnTo>
                  <a:lnTo>
                    <a:pt x="5526" y="4345"/>
                  </a:lnTo>
                  <a:lnTo>
                    <a:pt x="5374" y="4612"/>
                  </a:lnTo>
                  <a:lnTo>
                    <a:pt x="5221" y="4840"/>
                  </a:lnTo>
                  <a:lnTo>
                    <a:pt x="5031" y="5031"/>
                  </a:lnTo>
                  <a:lnTo>
                    <a:pt x="4802" y="5222"/>
                  </a:lnTo>
                  <a:lnTo>
                    <a:pt x="4573" y="5412"/>
                  </a:lnTo>
                  <a:lnTo>
                    <a:pt x="4345" y="5526"/>
                  </a:lnTo>
                  <a:lnTo>
                    <a:pt x="4078" y="5679"/>
                  </a:lnTo>
                  <a:lnTo>
                    <a:pt x="3811" y="5755"/>
                  </a:lnTo>
                  <a:lnTo>
                    <a:pt x="3506" y="5831"/>
                  </a:lnTo>
                  <a:lnTo>
                    <a:pt x="3239" y="5869"/>
                  </a:lnTo>
                  <a:lnTo>
                    <a:pt x="2935" y="5908"/>
                  </a:lnTo>
                  <a:lnTo>
                    <a:pt x="2935" y="5908"/>
                  </a:lnTo>
                  <a:lnTo>
                    <a:pt x="2630" y="5869"/>
                  </a:lnTo>
                  <a:lnTo>
                    <a:pt x="2325" y="5831"/>
                  </a:lnTo>
                  <a:lnTo>
                    <a:pt x="2058" y="5755"/>
                  </a:lnTo>
                  <a:lnTo>
                    <a:pt x="1791" y="5679"/>
                  </a:lnTo>
                  <a:lnTo>
                    <a:pt x="1525" y="5526"/>
                  </a:lnTo>
                  <a:lnTo>
                    <a:pt x="1296" y="5412"/>
                  </a:lnTo>
                  <a:lnTo>
                    <a:pt x="1067" y="5222"/>
                  </a:lnTo>
                  <a:lnTo>
                    <a:pt x="839" y="5031"/>
                  </a:lnTo>
                  <a:lnTo>
                    <a:pt x="648" y="4840"/>
                  </a:lnTo>
                  <a:lnTo>
                    <a:pt x="496" y="4612"/>
                  </a:lnTo>
                  <a:lnTo>
                    <a:pt x="343" y="4345"/>
                  </a:lnTo>
                  <a:lnTo>
                    <a:pt x="229" y="4116"/>
                  </a:lnTo>
                  <a:lnTo>
                    <a:pt x="114" y="3812"/>
                  </a:lnTo>
                  <a:lnTo>
                    <a:pt x="38" y="3545"/>
                  </a:lnTo>
                  <a:lnTo>
                    <a:pt x="0" y="3240"/>
                  </a:lnTo>
                  <a:lnTo>
                    <a:pt x="0" y="2935"/>
                  </a:lnTo>
                  <a:lnTo>
                    <a:pt x="0" y="2935"/>
                  </a:lnTo>
                  <a:lnTo>
                    <a:pt x="0" y="2668"/>
                  </a:lnTo>
                  <a:lnTo>
                    <a:pt x="38" y="2363"/>
                  </a:lnTo>
                  <a:lnTo>
                    <a:pt x="114" y="2058"/>
                  </a:lnTo>
                  <a:lnTo>
                    <a:pt x="229" y="1792"/>
                  </a:lnTo>
                  <a:lnTo>
                    <a:pt x="343" y="1563"/>
                  </a:lnTo>
                  <a:lnTo>
                    <a:pt x="496" y="1296"/>
                  </a:lnTo>
                  <a:lnTo>
                    <a:pt x="648" y="1068"/>
                  </a:lnTo>
                  <a:lnTo>
                    <a:pt x="839" y="877"/>
                  </a:lnTo>
                  <a:lnTo>
                    <a:pt x="1067" y="686"/>
                  </a:lnTo>
                  <a:lnTo>
                    <a:pt x="1296" y="496"/>
                  </a:lnTo>
                  <a:lnTo>
                    <a:pt x="1525" y="382"/>
                  </a:lnTo>
                  <a:lnTo>
                    <a:pt x="1791" y="229"/>
                  </a:lnTo>
                  <a:lnTo>
                    <a:pt x="2058" y="153"/>
                  </a:lnTo>
                  <a:lnTo>
                    <a:pt x="2325" y="77"/>
                  </a:lnTo>
                  <a:lnTo>
                    <a:pt x="2630" y="39"/>
                  </a:lnTo>
                  <a:lnTo>
                    <a:pt x="2935" y="1"/>
                  </a:lnTo>
                  <a:lnTo>
                    <a:pt x="2935" y="1"/>
                  </a:lnTo>
                  <a:close/>
                </a:path>
              </a:pathLst>
            </a:custGeom>
            <a:noFill/>
            <a:ln cap="rnd" cmpd="sng" w="9525">
              <a:solidFill>
                <a:srgbClr val="FFB7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180" name="Google Shape;180;p13"/>
            <p:cNvSpPr/>
            <p:nvPr/>
          </p:nvSpPr>
          <p:spPr>
            <a:xfrm>
              <a:off x="886950" y="2643100"/>
              <a:ext cx="147700" cy="25"/>
            </a:xfrm>
            <a:custGeom>
              <a:rect b="b" l="l" r="r" t="t"/>
              <a:pathLst>
                <a:path extrusionOk="0" fill="none" h="1" w="5908">
                  <a:moveTo>
                    <a:pt x="0" y="1"/>
                  </a:moveTo>
                  <a:lnTo>
                    <a:pt x="5907" y="1"/>
                  </a:lnTo>
                </a:path>
              </a:pathLst>
            </a:custGeom>
            <a:noFill/>
            <a:ln cap="rnd" cmpd="sng" w="9525">
              <a:solidFill>
                <a:srgbClr val="FFB7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181" name="Google Shape;181;p13"/>
            <p:cNvSpPr/>
            <p:nvPr/>
          </p:nvSpPr>
          <p:spPr>
            <a:xfrm>
              <a:off x="931725" y="2571650"/>
              <a:ext cx="59100" cy="147700"/>
            </a:xfrm>
            <a:custGeom>
              <a:rect b="b" l="l" r="r" t="t"/>
              <a:pathLst>
                <a:path extrusionOk="0" fill="none" h="5908" w="2364">
                  <a:moveTo>
                    <a:pt x="1182" y="1"/>
                  </a:moveTo>
                  <a:lnTo>
                    <a:pt x="1182" y="1"/>
                  </a:lnTo>
                  <a:lnTo>
                    <a:pt x="1448" y="305"/>
                  </a:lnTo>
                  <a:lnTo>
                    <a:pt x="1677" y="648"/>
                  </a:lnTo>
                  <a:lnTo>
                    <a:pt x="1868" y="991"/>
                  </a:lnTo>
                  <a:lnTo>
                    <a:pt x="2020" y="1372"/>
                  </a:lnTo>
                  <a:lnTo>
                    <a:pt x="2172" y="1754"/>
                  </a:lnTo>
                  <a:lnTo>
                    <a:pt x="2249" y="2135"/>
                  </a:lnTo>
                  <a:lnTo>
                    <a:pt x="2325" y="2554"/>
                  </a:lnTo>
                  <a:lnTo>
                    <a:pt x="2363" y="2935"/>
                  </a:lnTo>
                  <a:lnTo>
                    <a:pt x="2363" y="2935"/>
                  </a:lnTo>
                  <a:lnTo>
                    <a:pt x="2325" y="3354"/>
                  </a:lnTo>
                  <a:lnTo>
                    <a:pt x="2249" y="3773"/>
                  </a:lnTo>
                  <a:lnTo>
                    <a:pt x="2172" y="4155"/>
                  </a:lnTo>
                  <a:lnTo>
                    <a:pt x="2020" y="4536"/>
                  </a:lnTo>
                  <a:lnTo>
                    <a:pt x="1868" y="4917"/>
                  </a:lnTo>
                  <a:lnTo>
                    <a:pt x="1677" y="5260"/>
                  </a:lnTo>
                  <a:lnTo>
                    <a:pt x="1448" y="5603"/>
                  </a:lnTo>
                  <a:lnTo>
                    <a:pt x="1182" y="5908"/>
                  </a:lnTo>
                  <a:lnTo>
                    <a:pt x="1182" y="5908"/>
                  </a:lnTo>
                  <a:lnTo>
                    <a:pt x="915" y="5603"/>
                  </a:lnTo>
                  <a:lnTo>
                    <a:pt x="686" y="5260"/>
                  </a:lnTo>
                  <a:lnTo>
                    <a:pt x="496" y="4917"/>
                  </a:lnTo>
                  <a:lnTo>
                    <a:pt x="305" y="4536"/>
                  </a:lnTo>
                  <a:lnTo>
                    <a:pt x="191" y="4155"/>
                  </a:lnTo>
                  <a:lnTo>
                    <a:pt x="76" y="3773"/>
                  </a:lnTo>
                  <a:lnTo>
                    <a:pt x="38" y="3354"/>
                  </a:lnTo>
                  <a:lnTo>
                    <a:pt x="0" y="2935"/>
                  </a:lnTo>
                  <a:lnTo>
                    <a:pt x="0" y="2935"/>
                  </a:lnTo>
                  <a:lnTo>
                    <a:pt x="38" y="2554"/>
                  </a:lnTo>
                  <a:lnTo>
                    <a:pt x="76" y="2135"/>
                  </a:lnTo>
                  <a:lnTo>
                    <a:pt x="191" y="1754"/>
                  </a:lnTo>
                  <a:lnTo>
                    <a:pt x="305" y="1372"/>
                  </a:lnTo>
                  <a:lnTo>
                    <a:pt x="496" y="991"/>
                  </a:lnTo>
                  <a:lnTo>
                    <a:pt x="686" y="648"/>
                  </a:lnTo>
                  <a:lnTo>
                    <a:pt x="915" y="305"/>
                  </a:lnTo>
                  <a:lnTo>
                    <a:pt x="1182" y="1"/>
                  </a:lnTo>
                  <a:lnTo>
                    <a:pt x="1182" y="1"/>
                  </a:lnTo>
                  <a:close/>
                </a:path>
              </a:pathLst>
            </a:custGeom>
            <a:noFill/>
            <a:ln cap="rnd" cmpd="sng" w="9525">
              <a:solidFill>
                <a:srgbClr val="FFB7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grpSp>
      <p:sp>
        <p:nvSpPr>
          <p:cNvPr id="182" name="Google Shape;182;p13"/>
          <p:cNvSpPr txBox="1"/>
          <p:nvPr/>
        </p:nvSpPr>
        <p:spPr>
          <a:xfrm>
            <a:off x="767275" y="1563330"/>
            <a:ext cx="175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25282D"/>
                </a:solidFill>
                <a:latin typeface="Wix Madefor Display Medium"/>
                <a:ea typeface="Wix Madefor Display Medium"/>
                <a:cs typeface="Wix Madefor Display Medium"/>
                <a:sym typeface="Wix Madefor Display Medium"/>
              </a:rPr>
              <a:t>ashleywilliamsportfolio.com</a:t>
            </a:r>
            <a:endParaRPr sz="800">
              <a:solidFill>
                <a:srgbClr val="25282D"/>
              </a:solidFill>
              <a:latin typeface="Wix Madefor Display Medium"/>
              <a:ea typeface="Wix Madefor Display Medium"/>
              <a:cs typeface="Wix Madefor Display Medium"/>
              <a:sym typeface="Wix Madefor Display Medium"/>
            </a:endParaRPr>
          </a:p>
        </p:txBody>
      </p:sp>
      <p:sp>
        <p:nvSpPr>
          <p:cNvPr id="183" name="Google Shape;183;p13"/>
          <p:cNvSpPr txBox="1"/>
          <p:nvPr/>
        </p:nvSpPr>
        <p:spPr>
          <a:xfrm>
            <a:off x="269900" y="7465175"/>
            <a:ext cx="25200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100">
                <a:solidFill>
                  <a:srgbClr val="25282D"/>
                </a:solidFill>
                <a:latin typeface="Wix Madefor Display"/>
                <a:ea typeface="Wix Madefor Display"/>
                <a:cs typeface="Wix Madefor Display"/>
                <a:sym typeface="Wix Madefor Display"/>
              </a:rPr>
              <a:t>AWARDS</a:t>
            </a:r>
            <a:endParaRPr b="1" sz="1100">
              <a:solidFill>
                <a:srgbClr val="25282D"/>
              </a:solidFill>
              <a:latin typeface="Wix Madefor Display"/>
              <a:ea typeface="Wix Madefor Display"/>
              <a:cs typeface="Wix Madefor Display"/>
              <a:sym typeface="Wix Madefor Display"/>
            </a:endParaRPr>
          </a:p>
        </p:txBody>
      </p:sp>
      <p:sp>
        <p:nvSpPr>
          <p:cNvPr id="184" name="Google Shape;184;p13"/>
          <p:cNvSpPr/>
          <p:nvPr/>
        </p:nvSpPr>
        <p:spPr>
          <a:xfrm>
            <a:off x="270000" y="7690900"/>
            <a:ext cx="2520000" cy="10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 name="Google Shape;185;p13"/>
          <p:cNvSpPr/>
          <p:nvPr/>
        </p:nvSpPr>
        <p:spPr>
          <a:xfrm>
            <a:off x="444600" y="7993625"/>
            <a:ext cx="10800" cy="83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6" name="Google Shape;186;p13"/>
          <p:cNvSpPr/>
          <p:nvPr/>
        </p:nvSpPr>
        <p:spPr>
          <a:xfrm>
            <a:off x="270000" y="7933275"/>
            <a:ext cx="360000" cy="36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 name="Google Shape;187;p13"/>
          <p:cNvSpPr txBox="1"/>
          <p:nvPr/>
        </p:nvSpPr>
        <p:spPr>
          <a:xfrm>
            <a:off x="312908" y="8051775"/>
            <a:ext cx="274200" cy="123000"/>
          </a:xfrm>
          <a:prstGeom prst="rect">
            <a:avLst/>
          </a:prstGeom>
          <a:solidFill>
            <a:srgbClr val="FFFFFF"/>
          </a:solidFill>
          <a:ln>
            <a:noFill/>
          </a:ln>
        </p:spPr>
        <p:txBody>
          <a:bodyPr anchorCtr="0" anchor="ctr" bIns="0" lIns="0" spcFirstLastPara="1" rIns="0" wrap="square" tIns="0">
            <a:spAutoFit/>
          </a:bodyPr>
          <a:lstStyle/>
          <a:p>
            <a:pPr indent="0" lvl="0" marL="0" rtl="0" algn="ctr">
              <a:spcBef>
                <a:spcPts val="0"/>
              </a:spcBef>
              <a:spcAft>
                <a:spcPts val="0"/>
              </a:spcAft>
              <a:buNone/>
            </a:pPr>
            <a:r>
              <a:rPr lang="es" sz="800">
                <a:latin typeface="Wix Madefor Display"/>
                <a:ea typeface="Wix Madefor Display"/>
                <a:cs typeface="Wix Madefor Display"/>
                <a:sym typeface="Wix Madefor Display"/>
              </a:rPr>
              <a:t>2023</a:t>
            </a:r>
            <a:endParaRPr sz="800">
              <a:latin typeface="Wix Madefor Display"/>
              <a:ea typeface="Wix Madefor Display"/>
              <a:cs typeface="Wix Madefor Display"/>
              <a:sym typeface="Wix Madefor Display"/>
            </a:endParaRPr>
          </a:p>
        </p:txBody>
      </p:sp>
      <p:sp>
        <p:nvSpPr>
          <p:cNvPr id="188" name="Google Shape;188;p13"/>
          <p:cNvSpPr/>
          <p:nvPr/>
        </p:nvSpPr>
        <p:spPr>
          <a:xfrm>
            <a:off x="270000" y="8498200"/>
            <a:ext cx="360000" cy="36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 name="Google Shape;189;p13"/>
          <p:cNvSpPr txBox="1"/>
          <p:nvPr/>
        </p:nvSpPr>
        <p:spPr>
          <a:xfrm>
            <a:off x="312908" y="8616700"/>
            <a:ext cx="274200" cy="123000"/>
          </a:xfrm>
          <a:prstGeom prst="rect">
            <a:avLst/>
          </a:prstGeom>
          <a:solidFill>
            <a:srgbClr val="FFFFFF"/>
          </a:solidFill>
          <a:ln>
            <a:noFill/>
          </a:ln>
        </p:spPr>
        <p:txBody>
          <a:bodyPr anchorCtr="0" anchor="ctr" bIns="0" lIns="0" spcFirstLastPara="1" rIns="0" wrap="square" tIns="0">
            <a:spAutoFit/>
          </a:bodyPr>
          <a:lstStyle/>
          <a:p>
            <a:pPr indent="0" lvl="0" marL="0" rtl="0" algn="ctr">
              <a:spcBef>
                <a:spcPts val="0"/>
              </a:spcBef>
              <a:spcAft>
                <a:spcPts val="0"/>
              </a:spcAft>
              <a:buNone/>
            </a:pPr>
            <a:r>
              <a:rPr lang="es" sz="800">
                <a:latin typeface="Wix Madefor Display"/>
                <a:ea typeface="Wix Madefor Display"/>
                <a:cs typeface="Wix Madefor Display"/>
                <a:sym typeface="Wix Madefor Display"/>
              </a:rPr>
              <a:t>2020</a:t>
            </a:r>
            <a:endParaRPr sz="800">
              <a:latin typeface="Wix Madefor Display"/>
              <a:ea typeface="Wix Madefor Display"/>
              <a:cs typeface="Wix Madefor Display"/>
              <a:sym typeface="Wix Madefor Display"/>
            </a:endParaRPr>
          </a:p>
        </p:txBody>
      </p:sp>
      <p:grpSp>
        <p:nvGrpSpPr>
          <p:cNvPr id="190" name="Google Shape;190;p13"/>
          <p:cNvGrpSpPr/>
          <p:nvPr/>
        </p:nvGrpSpPr>
        <p:grpSpPr>
          <a:xfrm>
            <a:off x="809976" y="7960900"/>
            <a:ext cx="2056233" cy="304775"/>
            <a:chOff x="735100" y="5370700"/>
            <a:chExt cx="2055000" cy="304775"/>
          </a:xfrm>
        </p:grpSpPr>
        <p:sp>
          <p:nvSpPr>
            <p:cNvPr id="191" name="Google Shape;191;p13"/>
            <p:cNvSpPr txBox="1"/>
            <p:nvPr/>
          </p:nvSpPr>
          <p:spPr>
            <a:xfrm>
              <a:off x="735100" y="5536875"/>
              <a:ext cx="205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434343"/>
                  </a:solidFill>
                  <a:latin typeface="Wix Madefor Display"/>
                  <a:ea typeface="Wix Madefor Display"/>
                  <a:cs typeface="Wix Madefor Display"/>
                  <a:sym typeface="Wix Madefor Display"/>
                </a:rPr>
                <a:t>International ArchViz Competition</a:t>
              </a:r>
              <a:endParaRPr sz="900">
                <a:solidFill>
                  <a:srgbClr val="434343"/>
                </a:solidFill>
                <a:latin typeface="Wix Madefor Display"/>
                <a:ea typeface="Wix Madefor Display"/>
                <a:cs typeface="Wix Madefor Display"/>
                <a:sym typeface="Wix Madefor Display"/>
              </a:endParaRPr>
            </a:p>
          </p:txBody>
        </p:sp>
        <p:sp>
          <p:nvSpPr>
            <p:cNvPr id="192" name="Google Shape;192;p13"/>
            <p:cNvSpPr txBox="1"/>
            <p:nvPr/>
          </p:nvSpPr>
          <p:spPr>
            <a:xfrm>
              <a:off x="735100" y="5370700"/>
              <a:ext cx="205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25282D"/>
                  </a:solidFill>
                  <a:latin typeface="Wix Madefor Display SemiBold"/>
                  <a:ea typeface="Wix Madefor Display SemiBold"/>
                  <a:cs typeface="Wix Madefor Display SemiBold"/>
                  <a:sym typeface="Wix Madefor Display SemiBold"/>
                </a:rPr>
                <a:t>Architectural Visualization Award</a:t>
              </a:r>
              <a:endParaRPr sz="900">
                <a:solidFill>
                  <a:srgbClr val="25282D"/>
                </a:solidFill>
                <a:latin typeface="Wix Madefor Display SemiBold"/>
                <a:ea typeface="Wix Madefor Display SemiBold"/>
                <a:cs typeface="Wix Madefor Display SemiBold"/>
                <a:sym typeface="Wix Madefor Display SemiBold"/>
              </a:endParaRPr>
            </a:p>
          </p:txBody>
        </p:sp>
      </p:grpSp>
      <p:grpSp>
        <p:nvGrpSpPr>
          <p:cNvPr id="193" name="Google Shape;193;p13"/>
          <p:cNvGrpSpPr/>
          <p:nvPr/>
        </p:nvGrpSpPr>
        <p:grpSpPr>
          <a:xfrm>
            <a:off x="809976" y="8525825"/>
            <a:ext cx="2056233" cy="304775"/>
            <a:chOff x="735100" y="5943275"/>
            <a:chExt cx="2055000" cy="304775"/>
          </a:xfrm>
        </p:grpSpPr>
        <p:sp>
          <p:nvSpPr>
            <p:cNvPr id="194" name="Google Shape;194;p13"/>
            <p:cNvSpPr txBox="1"/>
            <p:nvPr/>
          </p:nvSpPr>
          <p:spPr>
            <a:xfrm>
              <a:off x="735100" y="6109450"/>
              <a:ext cx="205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434343"/>
                  </a:solidFill>
                  <a:latin typeface="Wix Madefor Display"/>
                  <a:ea typeface="Wix Madefor Display"/>
                  <a:cs typeface="Wix Madefor Display"/>
                  <a:sym typeface="Wix Madefor Display"/>
                </a:rPr>
                <a:t>Global 3D Design Challenge</a:t>
              </a:r>
              <a:endParaRPr sz="900">
                <a:solidFill>
                  <a:srgbClr val="434343"/>
                </a:solidFill>
                <a:latin typeface="Wix Madefor Display"/>
                <a:ea typeface="Wix Madefor Display"/>
                <a:cs typeface="Wix Madefor Display"/>
                <a:sym typeface="Wix Madefor Display"/>
              </a:endParaRPr>
            </a:p>
          </p:txBody>
        </p:sp>
        <p:sp>
          <p:nvSpPr>
            <p:cNvPr id="195" name="Google Shape;195;p13"/>
            <p:cNvSpPr txBox="1"/>
            <p:nvPr/>
          </p:nvSpPr>
          <p:spPr>
            <a:xfrm>
              <a:off x="735100" y="5943275"/>
              <a:ext cx="205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25282D"/>
                  </a:solidFill>
                  <a:latin typeface="Wix Madefor Display SemiBold"/>
                  <a:ea typeface="Wix Madefor Display SemiBold"/>
                  <a:cs typeface="Wix Madefor Display SemiBold"/>
                  <a:sym typeface="Wix Madefor Display SemiBold"/>
                </a:rPr>
                <a:t>Finalist in Architectural Rendering</a:t>
              </a:r>
              <a:endParaRPr sz="900">
                <a:solidFill>
                  <a:srgbClr val="25282D"/>
                </a:solidFill>
                <a:latin typeface="Wix Madefor Display SemiBold"/>
                <a:ea typeface="Wix Madefor Display SemiBold"/>
                <a:cs typeface="Wix Madefor Display SemiBold"/>
                <a:sym typeface="Wix Madefor Display SemiBold"/>
              </a:endParaRPr>
            </a:p>
          </p:txBody>
        </p:sp>
      </p:grpSp>
      <p:sp>
        <p:nvSpPr>
          <p:cNvPr id="196" name="Google Shape;196;p13"/>
          <p:cNvSpPr txBox="1"/>
          <p:nvPr/>
        </p:nvSpPr>
        <p:spPr>
          <a:xfrm>
            <a:off x="269949" y="9198750"/>
            <a:ext cx="24618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100">
                <a:solidFill>
                  <a:srgbClr val="25282D"/>
                </a:solidFill>
                <a:latin typeface="Wix Madefor Display"/>
                <a:ea typeface="Wix Madefor Display"/>
                <a:cs typeface="Wix Madefor Display"/>
                <a:sym typeface="Wix Madefor Display"/>
              </a:rPr>
              <a:t>REFERENCES</a:t>
            </a:r>
            <a:endParaRPr b="1" sz="1100">
              <a:solidFill>
                <a:srgbClr val="25282D"/>
              </a:solidFill>
              <a:latin typeface="Wix Madefor Display"/>
              <a:ea typeface="Wix Madefor Display"/>
              <a:cs typeface="Wix Madefor Display"/>
              <a:sym typeface="Wix Madefor Display"/>
            </a:endParaRPr>
          </a:p>
        </p:txBody>
      </p:sp>
      <p:sp>
        <p:nvSpPr>
          <p:cNvPr id="197" name="Google Shape;197;p13"/>
          <p:cNvSpPr/>
          <p:nvPr/>
        </p:nvSpPr>
        <p:spPr>
          <a:xfrm>
            <a:off x="269988" y="9427100"/>
            <a:ext cx="2520000" cy="10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 name="Google Shape;198;p13"/>
          <p:cNvSpPr txBox="1"/>
          <p:nvPr/>
        </p:nvSpPr>
        <p:spPr>
          <a:xfrm>
            <a:off x="269938" y="9645725"/>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Wix Madefor Display SemiBold"/>
                <a:ea typeface="Wix Madefor Display SemiBold"/>
                <a:cs typeface="Wix Madefor Display SemiBold"/>
                <a:sym typeface="Wix Madefor Display SemiBold"/>
              </a:rPr>
              <a:t>Jane Smith</a:t>
            </a:r>
            <a:endParaRPr sz="900">
              <a:solidFill>
                <a:srgbClr val="25282D"/>
              </a:solidFill>
              <a:latin typeface="Wix Madefor Display"/>
              <a:ea typeface="Wix Madefor Display"/>
              <a:cs typeface="Wix Madefor Display"/>
              <a:sym typeface="Wix Madefor Display"/>
            </a:endParaRPr>
          </a:p>
        </p:txBody>
      </p:sp>
      <p:sp>
        <p:nvSpPr>
          <p:cNvPr id="199" name="Google Shape;199;p13"/>
          <p:cNvSpPr txBox="1"/>
          <p:nvPr/>
        </p:nvSpPr>
        <p:spPr>
          <a:xfrm>
            <a:off x="269938" y="9810775"/>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434343"/>
                </a:solidFill>
                <a:latin typeface="Wix Madefor Display"/>
                <a:ea typeface="Wix Madefor Display"/>
                <a:cs typeface="Wix Madefor Display"/>
                <a:sym typeface="Wix Madefor Display"/>
              </a:rPr>
              <a:t>Creative Director at ABC Design Agency</a:t>
            </a:r>
            <a:endParaRPr sz="900">
              <a:solidFill>
                <a:srgbClr val="434343"/>
              </a:solidFill>
              <a:latin typeface="Wix Madefor Display"/>
              <a:ea typeface="Wix Madefor Display"/>
              <a:cs typeface="Wix Madefor Display"/>
              <a:sym typeface="Wix Madefor Display"/>
            </a:endParaRPr>
          </a:p>
        </p:txBody>
      </p:sp>
      <p:sp>
        <p:nvSpPr>
          <p:cNvPr id="200" name="Google Shape;200;p13"/>
          <p:cNvSpPr txBox="1"/>
          <p:nvPr/>
        </p:nvSpPr>
        <p:spPr>
          <a:xfrm>
            <a:off x="269938" y="10041175"/>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Wix Madefor Display"/>
                <a:ea typeface="Wix Madefor Display"/>
                <a:cs typeface="Wix Madefor Display"/>
                <a:sym typeface="Wix Madefor Display"/>
              </a:rPr>
              <a:t>E: janesmith@activacv.com</a:t>
            </a:r>
            <a:endParaRPr sz="800">
              <a:solidFill>
                <a:srgbClr val="434343"/>
              </a:solidFill>
              <a:latin typeface="Wix Madefor Display"/>
              <a:ea typeface="Wix Madefor Display"/>
              <a:cs typeface="Wix Madefor Display"/>
              <a:sym typeface="Wix Madefor Display"/>
            </a:endParaRPr>
          </a:p>
        </p:txBody>
      </p:sp>
      <p:sp>
        <p:nvSpPr>
          <p:cNvPr id="201" name="Google Shape;201;p13"/>
          <p:cNvSpPr txBox="1"/>
          <p:nvPr/>
        </p:nvSpPr>
        <p:spPr>
          <a:xfrm>
            <a:off x="269938" y="10197250"/>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Wix Madefor Display"/>
                <a:ea typeface="Wix Madefor Display"/>
                <a:cs typeface="Wix Madefor Display"/>
                <a:sym typeface="Wix Madefor Display"/>
              </a:rPr>
              <a:t>T: +1 XXX XXX XXXX</a:t>
            </a:r>
            <a:endParaRPr sz="800">
              <a:solidFill>
                <a:srgbClr val="434343"/>
              </a:solidFill>
              <a:latin typeface="Wix Madefor Display"/>
              <a:ea typeface="Wix Madefor Display"/>
              <a:cs typeface="Wix Madefor Display"/>
              <a:sym typeface="Wix Madefor Display"/>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