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Wix Madefor Display SemiBold"/>
      <p:regular r:id="rId7"/>
      <p:bold r:id="rId8"/>
    </p:embeddedFont>
    <p:embeddedFont>
      <p:font typeface="Wix Madefor Display"/>
      <p:regular r:id="rId9"/>
      <p:bold r:id="rId10"/>
    </p:embeddedFont>
    <p:embeddedFont>
      <p:font typeface="Wix Madefor Display Medium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WixMadeforDisplayMedium-regular.fntdata"/><Relationship Id="rId10" Type="http://schemas.openxmlformats.org/officeDocument/2006/relationships/font" Target="fonts/WixMadeforDisplay-bold.fntdata"/><Relationship Id="rId12" Type="http://schemas.openxmlformats.org/officeDocument/2006/relationships/font" Target="fonts/WixMadeforDisplayMedium-bold.fntdata"/><Relationship Id="rId9" Type="http://schemas.openxmlformats.org/officeDocument/2006/relationships/font" Target="fonts/WixMadefor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WixMadeforDisplaySemiBold-regular.fntdata"/><Relationship Id="rId8" Type="http://schemas.openxmlformats.org/officeDocument/2006/relationships/font" Target="fonts/WixMadeforDispl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60000" cy="10692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70000" y="270000"/>
            <a:ext cx="2520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290288" y="0"/>
            <a:ext cx="270000" cy="10692000"/>
          </a:xfrm>
          <a:prstGeom prst="rect">
            <a:avLst/>
          </a:prstGeom>
          <a:solidFill>
            <a:srgbClr val="B3D2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540369" y="2812200"/>
            <a:ext cx="1979506" cy="129668"/>
            <a:chOff x="540369" y="2736000"/>
            <a:chExt cx="1979506" cy="129668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67275" y="2739330"/>
              <a:ext cx="17526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25282D"/>
                  </a:solidFill>
                  <a:latin typeface="Wix Madefor Display Medium"/>
                  <a:ea typeface="Wix Madefor Display Medium"/>
                  <a:cs typeface="Wix Madefor Display Medium"/>
                  <a:sym typeface="Wix Madefor Display Medium"/>
                </a:rPr>
                <a:t>+34 XXX XXX XX</a:t>
              </a:r>
              <a:endParaRPr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540369" y="2736000"/>
              <a:ext cx="128843" cy="129668"/>
            </a:xfrm>
            <a:custGeom>
              <a:rect b="b" l="l" r="r" t="t"/>
              <a:pathLst>
                <a:path extrusionOk="0" fill="none" h="5870" w="5832">
                  <a:moveTo>
                    <a:pt x="5832" y="4383"/>
                  </a:moveTo>
                  <a:lnTo>
                    <a:pt x="5832" y="5260"/>
                  </a:lnTo>
                  <a:lnTo>
                    <a:pt x="5832" y="5260"/>
                  </a:lnTo>
                  <a:lnTo>
                    <a:pt x="5832" y="5374"/>
                  </a:lnTo>
                  <a:lnTo>
                    <a:pt x="5794" y="5488"/>
                  </a:lnTo>
                  <a:lnTo>
                    <a:pt x="5679" y="5679"/>
                  </a:lnTo>
                  <a:lnTo>
                    <a:pt x="5489" y="5793"/>
                  </a:lnTo>
                  <a:lnTo>
                    <a:pt x="5375" y="5831"/>
                  </a:lnTo>
                  <a:lnTo>
                    <a:pt x="5260" y="5870"/>
                  </a:lnTo>
                  <a:lnTo>
                    <a:pt x="5260" y="5870"/>
                  </a:lnTo>
                  <a:lnTo>
                    <a:pt x="5222" y="5831"/>
                  </a:lnTo>
                  <a:lnTo>
                    <a:pt x="5222" y="5831"/>
                  </a:lnTo>
                  <a:lnTo>
                    <a:pt x="4536" y="5717"/>
                  </a:lnTo>
                  <a:lnTo>
                    <a:pt x="3888" y="5565"/>
                  </a:lnTo>
                  <a:lnTo>
                    <a:pt x="3240" y="5298"/>
                  </a:lnTo>
                  <a:lnTo>
                    <a:pt x="2669" y="4955"/>
                  </a:lnTo>
                  <a:lnTo>
                    <a:pt x="2669" y="4955"/>
                  </a:lnTo>
                  <a:lnTo>
                    <a:pt x="2135" y="4574"/>
                  </a:lnTo>
                  <a:lnTo>
                    <a:pt x="1678" y="4155"/>
                  </a:lnTo>
                  <a:lnTo>
                    <a:pt x="1259" y="3697"/>
                  </a:lnTo>
                  <a:lnTo>
                    <a:pt x="878" y="3164"/>
                  </a:lnTo>
                  <a:lnTo>
                    <a:pt x="878" y="3164"/>
                  </a:lnTo>
                  <a:lnTo>
                    <a:pt x="573" y="2592"/>
                  </a:lnTo>
                  <a:lnTo>
                    <a:pt x="306" y="1944"/>
                  </a:lnTo>
                  <a:lnTo>
                    <a:pt x="115" y="1296"/>
                  </a:lnTo>
                  <a:lnTo>
                    <a:pt x="1" y="610"/>
                  </a:lnTo>
                  <a:lnTo>
                    <a:pt x="1" y="610"/>
                  </a:lnTo>
                  <a:lnTo>
                    <a:pt x="1" y="496"/>
                  </a:lnTo>
                  <a:lnTo>
                    <a:pt x="1" y="382"/>
                  </a:lnTo>
                  <a:lnTo>
                    <a:pt x="115" y="191"/>
                  </a:lnTo>
                  <a:lnTo>
                    <a:pt x="306" y="39"/>
                  </a:lnTo>
                  <a:lnTo>
                    <a:pt x="420" y="1"/>
                  </a:lnTo>
                  <a:lnTo>
                    <a:pt x="535" y="1"/>
                  </a:lnTo>
                  <a:lnTo>
                    <a:pt x="535" y="1"/>
                  </a:lnTo>
                  <a:lnTo>
                    <a:pt x="573" y="1"/>
                  </a:lnTo>
                  <a:lnTo>
                    <a:pt x="1449" y="1"/>
                  </a:lnTo>
                  <a:lnTo>
                    <a:pt x="1449" y="1"/>
                  </a:lnTo>
                  <a:lnTo>
                    <a:pt x="1678" y="39"/>
                  </a:lnTo>
                  <a:lnTo>
                    <a:pt x="1868" y="115"/>
                  </a:lnTo>
                  <a:lnTo>
                    <a:pt x="1983" y="305"/>
                  </a:lnTo>
                  <a:lnTo>
                    <a:pt x="2059" y="496"/>
                  </a:lnTo>
                  <a:lnTo>
                    <a:pt x="2059" y="496"/>
                  </a:lnTo>
                  <a:lnTo>
                    <a:pt x="2135" y="915"/>
                  </a:lnTo>
                  <a:lnTo>
                    <a:pt x="2249" y="1334"/>
                  </a:lnTo>
                  <a:lnTo>
                    <a:pt x="2249" y="1334"/>
                  </a:lnTo>
                  <a:lnTo>
                    <a:pt x="2288" y="1487"/>
                  </a:lnTo>
                  <a:lnTo>
                    <a:pt x="2288" y="1677"/>
                  </a:lnTo>
                  <a:lnTo>
                    <a:pt x="2211" y="1792"/>
                  </a:lnTo>
                  <a:lnTo>
                    <a:pt x="2135" y="1944"/>
                  </a:lnTo>
                  <a:lnTo>
                    <a:pt x="1754" y="2325"/>
                  </a:lnTo>
                  <a:lnTo>
                    <a:pt x="1754" y="2325"/>
                  </a:lnTo>
                  <a:lnTo>
                    <a:pt x="2097" y="2859"/>
                  </a:lnTo>
                  <a:lnTo>
                    <a:pt x="2516" y="3316"/>
                  </a:lnTo>
                  <a:lnTo>
                    <a:pt x="2974" y="3735"/>
                  </a:lnTo>
                  <a:lnTo>
                    <a:pt x="3507" y="4078"/>
                  </a:lnTo>
                  <a:lnTo>
                    <a:pt x="3888" y="3697"/>
                  </a:lnTo>
                  <a:lnTo>
                    <a:pt x="3888" y="3697"/>
                  </a:lnTo>
                  <a:lnTo>
                    <a:pt x="4041" y="3621"/>
                  </a:lnTo>
                  <a:lnTo>
                    <a:pt x="4193" y="3545"/>
                  </a:lnTo>
                  <a:lnTo>
                    <a:pt x="4346" y="3545"/>
                  </a:lnTo>
                  <a:lnTo>
                    <a:pt x="4498" y="3583"/>
                  </a:lnTo>
                  <a:lnTo>
                    <a:pt x="4498" y="3583"/>
                  </a:lnTo>
                  <a:lnTo>
                    <a:pt x="4917" y="3697"/>
                  </a:lnTo>
                  <a:lnTo>
                    <a:pt x="5336" y="3774"/>
                  </a:lnTo>
                  <a:lnTo>
                    <a:pt x="5336" y="3774"/>
                  </a:lnTo>
                  <a:lnTo>
                    <a:pt x="5527" y="3850"/>
                  </a:lnTo>
                  <a:lnTo>
                    <a:pt x="5718" y="3964"/>
                  </a:lnTo>
                  <a:lnTo>
                    <a:pt x="5794" y="4155"/>
                  </a:lnTo>
                  <a:lnTo>
                    <a:pt x="5832" y="4383"/>
                  </a:lnTo>
                  <a:lnTo>
                    <a:pt x="5832" y="4383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547279" y="3070831"/>
            <a:ext cx="137182" cy="108000"/>
            <a:chOff x="2156000" y="3003250"/>
            <a:chExt cx="146750" cy="117200"/>
          </a:xfrm>
        </p:grpSpPr>
        <p:sp>
          <p:nvSpPr>
            <p:cNvPr id="61" name="Google Shape;61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774300" y="3063337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b.nilsen@activacv.com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539987" y="3307805"/>
            <a:ext cx="129602" cy="155520"/>
            <a:chOff x="2792450" y="2981325"/>
            <a:chExt cx="132450" cy="162000"/>
          </a:xfrm>
        </p:grpSpPr>
        <p:sp>
          <p:nvSpPr>
            <p:cNvPr id="65" name="Google Shape;65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767275" y="3324065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Alicante, España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547267" y="3584794"/>
            <a:ext cx="128832" cy="126344"/>
            <a:chOff x="887900" y="2989900"/>
            <a:chExt cx="146750" cy="143900"/>
          </a:xfrm>
        </p:grpSpPr>
        <p:sp>
          <p:nvSpPr>
            <p:cNvPr id="69" name="Google Shape;69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767275" y="3586468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@beatriznilsen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000" y="539999"/>
            <a:ext cx="1980000" cy="198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3330031" y="270000"/>
            <a:ext cx="3690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BEATRIZ</a:t>
            </a:r>
            <a:endParaRPr sz="22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NILSEN ARNAU</a:t>
            </a:r>
            <a:endParaRPr b="1" sz="22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330000" y="1060325"/>
            <a:ext cx="369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RENDERISTA 3D</a:t>
            </a:r>
            <a:endParaRPr sz="12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330150" y="2086600"/>
            <a:ext cx="36900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Especialista en visualización arquitectónica (ArchViz) con más de X años de experiencia en la creación de renders fotorrealistas, animaciones y recorridos virtuales para proyectos arquitectónicos. Dominio de software de modelado 3D, renderizado y postproducción. Capacidad para interpretar planos y transformar ideas en imágenes impactantes. Experiencia en colaboración con estudios de arquitectura y clientes internacionales. Apasionado por la innovación y la mejora continua en el ámbito de la representación arquitectónica.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30151" y="38153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EXPERIENCIA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60300" y="4874975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FORMACIÓN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60300" y="72995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HABILIDADES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1476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269988" y="78116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3D Max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1710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1944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2178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2412100" y="78089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476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69988" y="80652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V-Ray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710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944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2178100" y="80625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2412100" y="80625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1476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69988" y="83189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Corona Renderer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1710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1944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>
            <a:off x="2178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2412100" y="83162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1476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269988" y="85725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Photoshop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710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1944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2178100" y="85698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2412100" y="85698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2646100" y="78089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2646100" y="80625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2646100" y="83162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2646100" y="85698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1476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 txBox="1"/>
          <p:nvPr/>
        </p:nvSpPr>
        <p:spPr>
          <a:xfrm>
            <a:off x="269988" y="88262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After Effects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1710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1944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2178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2412100" y="88235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1476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269988" y="90798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Unreal Engine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1710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1944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2178100" y="90771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2412100" y="90771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1476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269988" y="933350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Español Nativo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1710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>
            <a:off x="1944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2178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2412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1476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 txBox="1"/>
          <p:nvPr/>
        </p:nvSpPr>
        <p:spPr>
          <a:xfrm>
            <a:off x="269988" y="9587150"/>
            <a:ext cx="1074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inglés B2</a:t>
            </a:r>
            <a:endParaRPr sz="9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1710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1944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2178100" y="958445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2412100" y="95844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2646100" y="882350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2646100" y="90771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2646100" y="9330800"/>
            <a:ext cx="144000" cy="144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2646100" y="9584450"/>
            <a:ext cx="144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3330150" y="4043300"/>
            <a:ext cx="369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270000" y="5100700"/>
            <a:ext cx="252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/>
          <p:nvPr/>
        </p:nvSpPr>
        <p:spPr>
          <a:xfrm>
            <a:off x="270000" y="7527900"/>
            <a:ext cx="252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3"/>
          <p:cNvSpPr txBox="1"/>
          <p:nvPr/>
        </p:nvSpPr>
        <p:spPr>
          <a:xfrm>
            <a:off x="3330151" y="1603750"/>
            <a:ext cx="247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5282D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SOBRE MÍ</a:t>
            </a:r>
            <a:endParaRPr b="1" sz="1100">
              <a:solidFill>
                <a:srgbClr val="25282D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3330150" y="1831450"/>
            <a:ext cx="3690000" cy="1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3"/>
          <p:cNvSpPr/>
          <p:nvPr/>
        </p:nvSpPr>
        <p:spPr>
          <a:xfrm>
            <a:off x="444600" y="5403425"/>
            <a:ext cx="10800" cy="129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" name="Google Shape;142;p13"/>
          <p:cNvGrpSpPr/>
          <p:nvPr/>
        </p:nvGrpSpPr>
        <p:grpSpPr>
          <a:xfrm>
            <a:off x="270000" y="5343075"/>
            <a:ext cx="360000" cy="360000"/>
            <a:chOff x="270000" y="5343075"/>
            <a:chExt cx="360000" cy="360000"/>
          </a:xfrm>
        </p:grpSpPr>
        <p:sp>
          <p:nvSpPr>
            <p:cNvPr id="143" name="Google Shape;143;p13"/>
            <p:cNvSpPr/>
            <p:nvPr/>
          </p:nvSpPr>
          <p:spPr>
            <a:xfrm>
              <a:off x="270000" y="534307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 txBox="1"/>
            <p:nvPr/>
          </p:nvSpPr>
          <p:spPr>
            <a:xfrm>
              <a:off x="312908" y="539992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2020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2019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45" name="Google Shape;145;p13"/>
          <p:cNvGrpSpPr/>
          <p:nvPr/>
        </p:nvGrpSpPr>
        <p:grpSpPr>
          <a:xfrm>
            <a:off x="270000" y="5908000"/>
            <a:ext cx="360000" cy="360000"/>
            <a:chOff x="270000" y="5879575"/>
            <a:chExt cx="360000" cy="360000"/>
          </a:xfrm>
        </p:grpSpPr>
        <p:sp>
          <p:nvSpPr>
            <p:cNvPr id="146" name="Google Shape;146;p13"/>
            <p:cNvSpPr/>
            <p:nvPr/>
          </p:nvSpPr>
          <p:spPr>
            <a:xfrm>
              <a:off x="270000" y="587957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 txBox="1"/>
            <p:nvPr/>
          </p:nvSpPr>
          <p:spPr>
            <a:xfrm>
              <a:off x="312908" y="593642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2018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2017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270000" y="6472925"/>
            <a:ext cx="360000" cy="360000"/>
            <a:chOff x="270000" y="6472925"/>
            <a:chExt cx="360000" cy="360000"/>
          </a:xfrm>
        </p:grpSpPr>
        <p:sp>
          <p:nvSpPr>
            <p:cNvPr id="149" name="Google Shape;149;p13"/>
            <p:cNvSpPr/>
            <p:nvPr/>
          </p:nvSpPr>
          <p:spPr>
            <a:xfrm>
              <a:off x="270000" y="6472925"/>
              <a:ext cx="360000" cy="36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 txBox="1"/>
            <p:nvPr/>
          </p:nvSpPr>
          <p:spPr>
            <a:xfrm>
              <a:off x="312908" y="6529775"/>
              <a:ext cx="274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2017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2011</a:t>
              </a:r>
              <a:endParaRPr sz="800"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809976" y="5370700"/>
            <a:ext cx="2056233" cy="443375"/>
            <a:chOff x="735100" y="5370700"/>
            <a:chExt cx="2055000" cy="443375"/>
          </a:xfrm>
        </p:grpSpPr>
        <p:sp>
          <p:nvSpPr>
            <p:cNvPr id="152" name="Google Shape;152;p13"/>
            <p:cNvSpPr txBox="1"/>
            <p:nvPr/>
          </p:nvSpPr>
          <p:spPr>
            <a:xfrm>
              <a:off x="735100" y="5536875"/>
              <a:ext cx="205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434343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Escuela Superior de Diseño y Arquitectura</a:t>
              </a:r>
              <a:endParaRPr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3" name="Google Shape;153;p13"/>
            <p:cNvSpPr txBox="1"/>
            <p:nvPr/>
          </p:nvSpPr>
          <p:spPr>
            <a:xfrm>
              <a:off x="735100" y="5370700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25282D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Cur. de Renderizado Unreal Engine</a:t>
              </a:r>
              <a:endParaRPr sz="9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grpSp>
        <p:nvGrpSpPr>
          <p:cNvPr id="154" name="Google Shape;154;p13"/>
          <p:cNvGrpSpPr/>
          <p:nvPr/>
        </p:nvGrpSpPr>
        <p:grpSpPr>
          <a:xfrm>
            <a:off x="809976" y="5935625"/>
            <a:ext cx="2056233" cy="304775"/>
            <a:chOff x="735100" y="5943275"/>
            <a:chExt cx="2055000" cy="304775"/>
          </a:xfrm>
        </p:grpSpPr>
        <p:sp>
          <p:nvSpPr>
            <p:cNvPr id="155" name="Google Shape;155;p13"/>
            <p:cNvSpPr txBox="1"/>
            <p:nvPr/>
          </p:nvSpPr>
          <p:spPr>
            <a:xfrm>
              <a:off x="735100" y="6109450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434343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Plataforma Online Especializada</a:t>
              </a:r>
              <a:endParaRPr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6" name="Google Shape;156;p13"/>
            <p:cNvSpPr txBox="1"/>
            <p:nvPr/>
          </p:nvSpPr>
          <p:spPr>
            <a:xfrm>
              <a:off x="735100" y="5943275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25282D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Cer. en Arch Viz Avanzada</a:t>
              </a:r>
              <a:endParaRPr sz="9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grpSp>
        <p:nvGrpSpPr>
          <p:cNvPr id="157" name="Google Shape;157;p13"/>
          <p:cNvGrpSpPr/>
          <p:nvPr/>
        </p:nvGrpSpPr>
        <p:grpSpPr>
          <a:xfrm>
            <a:off x="809976" y="6500550"/>
            <a:ext cx="2056233" cy="304775"/>
            <a:chOff x="735100" y="6500538"/>
            <a:chExt cx="2055000" cy="304775"/>
          </a:xfrm>
        </p:grpSpPr>
        <p:sp>
          <p:nvSpPr>
            <p:cNvPr id="158" name="Google Shape;158;p13"/>
            <p:cNvSpPr txBox="1"/>
            <p:nvPr/>
          </p:nvSpPr>
          <p:spPr>
            <a:xfrm>
              <a:off x="735100" y="6666713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434343"/>
                  </a:solidFill>
                  <a:latin typeface="Wix Madefor Display"/>
                  <a:ea typeface="Wix Madefor Display"/>
                  <a:cs typeface="Wix Madefor Display"/>
                  <a:sym typeface="Wix Madefor Display"/>
                </a:rPr>
                <a:t>Universidad Politécnica de Madrid</a:t>
              </a:r>
              <a:endParaRPr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endParaRPr>
            </a:p>
          </p:txBody>
        </p:sp>
        <p:sp>
          <p:nvSpPr>
            <p:cNvPr id="159" name="Google Shape;159;p13"/>
            <p:cNvSpPr txBox="1"/>
            <p:nvPr/>
          </p:nvSpPr>
          <p:spPr>
            <a:xfrm>
              <a:off x="735100" y="6500538"/>
              <a:ext cx="20550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rgbClr val="25282D"/>
                  </a:solidFill>
                  <a:latin typeface="Wix Madefor Display SemiBold"/>
                  <a:ea typeface="Wix Madefor Display SemiBold"/>
                  <a:cs typeface="Wix Madefor Display SemiBold"/>
                  <a:sym typeface="Wix Madefor Display SemiBold"/>
                </a:rPr>
                <a:t>G. en Arquitectura</a:t>
              </a:r>
              <a:endParaRPr sz="9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endParaRPr>
            </a:p>
          </p:txBody>
        </p:sp>
      </p:grpSp>
      <p:sp>
        <p:nvSpPr>
          <p:cNvPr id="160" name="Google Shape;160;p13"/>
          <p:cNvSpPr txBox="1"/>
          <p:nvPr/>
        </p:nvSpPr>
        <p:spPr>
          <a:xfrm>
            <a:off x="3870150" y="469430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Creación de renders hiperrealistas para proyectos residenciales y comerciales.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animaciones y recorridos virtuales interactivos.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Coordinación con arquitectos y diseñadores para plasmar ideas en visualizaciones impactantes.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Optimización de escenas para reducir tiempos de renderizado sin pérdida de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870150" y="4479663"/>
            <a:ext cx="314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Estudio de Arquitectura XYZ, Madrid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870150" y="4313488"/>
            <a:ext cx="2580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Visualizador 3D Senior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3870150" y="681425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Producción de imágenes 3D para concursos de arquitectura y presentaciones de clientes.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Uso de motores de render avanzados para lograr acabados de alta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Postproducción en Photoshop y creación de composiciones fotorealistas.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Implementación de flujos de trabajo eficientes en la gestión de proyectos visuales.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870150" y="6572488"/>
            <a:ext cx="297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Agencia de Diseño ABC, Barcelona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3870150" y="6406313"/>
            <a:ext cx="2441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Especialista en Renderizado 3D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3870150" y="8959950"/>
            <a:ext cx="31497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Desarrollo de visualizaciones arquitectónicas para clientes nacionales e internacionales.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Creación de modelos 3D detallados a partir de planos en CAD y bocetos.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Uso de bibliotecas de materiales y assets para enriquecer las escenas.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-165149" lvl="0" marL="161999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Wix Madefor Display"/>
              <a:buChar char="●"/>
            </a:pPr>
            <a:r>
              <a:rPr lang="es" sz="900">
                <a:solidFill>
                  <a:srgbClr val="666666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Entrega de proyectos en tiempo y forma bajo altos estándares de calidad.</a:t>
            </a:r>
            <a:endParaRPr sz="900">
              <a:solidFill>
                <a:srgbClr val="666666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3870150" y="8739438"/>
            <a:ext cx="2979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434343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Freelance</a:t>
            </a:r>
            <a:endParaRPr sz="900">
              <a:solidFill>
                <a:srgbClr val="434343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3870150" y="8573263"/>
            <a:ext cx="2441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5282D"/>
                </a:solidFill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rPr>
              <a:t>Modelador 3D y Renderista</a:t>
            </a:r>
            <a:endParaRPr sz="1000">
              <a:solidFill>
                <a:srgbClr val="25282D"/>
              </a:solidFill>
              <a:latin typeface="Wix Madefor Display SemiBold"/>
              <a:ea typeface="Wix Madefor Display SemiBold"/>
              <a:cs typeface="Wix Madefor Display SemiBold"/>
              <a:sym typeface="Wix Madefor Display SemiBold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3504750" y="4346225"/>
            <a:ext cx="10800" cy="432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"/>
          <p:cNvSpPr/>
          <p:nvPr/>
        </p:nvSpPr>
        <p:spPr>
          <a:xfrm>
            <a:off x="3330150" y="4285875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"/>
          <p:cNvSpPr txBox="1"/>
          <p:nvPr/>
        </p:nvSpPr>
        <p:spPr>
          <a:xfrm>
            <a:off x="3373058" y="4342725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2025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2022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330150" y="6378700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 txBox="1"/>
          <p:nvPr/>
        </p:nvSpPr>
        <p:spPr>
          <a:xfrm>
            <a:off x="3373058" y="6435550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2022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2019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3330150" y="8545650"/>
            <a:ext cx="360000" cy="360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"/>
          <p:cNvSpPr txBox="1"/>
          <p:nvPr/>
        </p:nvSpPr>
        <p:spPr>
          <a:xfrm>
            <a:off x="3373058" y="8602500"/>
            <a:ext cx="274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2019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2017</a:t>
            </a:r>
            <a:endParaRPr sz="800">
              <a:solidFill>
                <a:srgbClr val="FFFFFF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  <p:grpSp>
        <p:nvGrpSpPr>
          <p:cNvPr id="176" name="Google Shape;176;p13"/>
          <p:cNvGrpSpPr/>
          <p:nvPr/>
        </p:nvGrpSpPr>
        <p:grpSpPr>
          <a:xfrm>
            <a:off x="547267" y="3832607"/>
            <a:ext cx="128824" cy="128824"/>
            <a:chOff x="886950" y="2571650"/>
            <a:chExt cx="147700" cy="147700"/>
          </a:xfrm>
        </p:grpSpPr>
        <p:sp>
          <p:nvSpPr>
            <p:cNvPr id="177" name="Google Shape;177;p13"/>
            <p:cNvSpPr/>
            <p:nvPr/>
          </p:nvSpPr>
          <p:spPr>
            <a:xfrm>
              <a:off x="887900" y="2571650"/>
              <a:ext cx="146750" cy="147700"/>
            </a:xfrm>
            <a:custGeom>
              <a:rect b="b" l="l" r="r" t="t"/>
              <a:pathLst>
                <a:path extrusionOk="0" fill="none" h="5908" w="5870">
                  <a:moveTo>
                    <a:pt x="2935" y="1"/>
                  </a:moveTo>
                  <a:lnTo>
                    <a:pt x="2935" y="1"/>
                  </a:lnTo>
                  <a:lnTo>
                    <a:pt x="3239" y="39"/>
                  </a:lnTo>
                  <a:lnTo>
                    <a:pt x="3506" y="77"/>
                  </a:lnTo>
                  <a:lnTo>
                    <a:pt x="3811" y="153"/>
                  </a:lnTo>
                  <a:lnTo>
                    <a:pt x="4078" y="229"/>
                  </a:lnTo>
                  <a:lnTo>
                    <a:pt x="4345" y="382"/>
                  </a:lnTo>
                  <a:lnTo>
                    <a:pt x="4573" y="496"/>
                  </a:lnTo>
                  <a:lnTo>
                    <a:pt x="4802" y="686"/>
                  </a:lnTo>
                  <a:lnTo>
                    <a:pt x="5031" y="877"/>
                  </a:lnTo>
                  <a:lnTo>
                    <a:pt x="5221" y="1068"/>
                  </a:lnTo>
                  <a:lnTo>
                    <a:pt x="5374" y="1296"/>
                  </a:lnTo>
                  <a:lnTo>
                    <a:pt x="5526" y="1563"/>
                  </a:lnTo>
                  <a:lnTo>
                    <a:pt x="5640" y="1792"/>
                  </a:lnTo>
                  <a:lnTo>
                    <a:pt x="5755" y="2058"/>
                  </a:lnTo>
                  <a:lnTo>
                    <a:pt x="5831" y="2363"/>
                  </a:lnTo>
                  <a:lnTo>
                    <a:pt x="5869" y="2668"/>
                  </a:lnTo>
                  <a:lnTo>
                    <a:pt x="5869" y="2935"/>
                  </a:lnTo>
                  <a:lnTo>
                    <a:pt x="5869" y="2935"/>
                  </a:lnTo>
                  <a:lnTo>
                    <a:pt x="5869" y="3240"/>
                  </a:lnTo>
                  <a:lnTo>
                    <a:pt x="5831" y="3545"/>
                  </a:lnTo>
                  <a:lnTo>
                    <a:pt x="5755" y="3812"/>
                  </a:lnTo>
                  <a:lnTo>
                    <a:pt x="5640" y="4116"/>
                  </a:lnTo>
                  <a:lnTo>
                    <a:pt x="5526" y="4345"/>
                  </a:lnTo>
                  <a:lnTo>
                    <a:pt x="5374" y="4612"/>
                  </a:lnTo>
                  <a:lnTo>
                    <a:pt x="5221" y="4840"/>
                  </a:lnTo>
                  <a:lnTo>
                    <a:pt x="5031" y="5031"/>
                  </a:lnTo>
                  <a:lnTo>
                    <a:pt x="4802" y="5222"/>
                  </a:lnTo>
                  <a:lnTo>
                    <a:pt x="4573" y="5412"/>
                  </a:lnTo>
                  <a:lnTo>
                    <a:pt x="4345" y="5526"/>
                  </a:lnTo>
                  <a:lnTo>
                    <a:pt x="4078" y="5679"/>
                  </a:lnTo>
                  <a:lnTo>
                    <a:pt x="3811" y="5755"/>
                  </a:lnTo>
                  <a:lnTo>
                    <a:pt x="3506" y="5831"/>
                  </a:lnTo>
                  <a:lnTo>
                    <a:pt x="3239" y="5869"/>
                  </a:lnTo>
                  <a:lnTo>
                    <a:pt x="2935" y="5908"/>
                  </a:lnTo>
                  <a:lnTo>
                    <a:pt x="2935" y="5908"/>
                  </a:lnTo>
                  <a:lnTo>
                    <a:pt x="2630" y="5869"/>
                  </a:lnTo>
                  <a:lnTo>
                    <a:pt x="2325" y="5831"/>
                  </a:lnTo>
                  <a:lnTo>
                    <a:pt x="2058" y="5755"/>
                  </a:lnTo>
                  <a:lnTo>
                    <a:pt x="1791" y="5679"/>
                  </a:lnTo>
                  <a:lnTo>
                    <a:pt x="1525" y="5526"/>
                  </a:lnTo>
                  <a:lnTo>
                    <a:pt x="1296" y="5412"/>
                  </a:lnTo>
                  <a:lnTo>
                    <a:pt x="1067" y="5222"/>
                  </a:lnTo>
                  <a:lnTo>
                    <a:pt x="839" y="5031"/>
                  </a:lnTo>
                  <a:lnTo>
                    <a:pt x="648" y="4840"/>
                  </a:lnTo>
                  <a:lnTo>
                    <a:pt x="496" y="4612"/>
                  </a:lnTo>
                  <a:lnTo>
                    <a:pt x="343" y="4345"/>
                  </a:lnTo>
                  <a:lnTo>
                    <a:pt x="229" y="4116"/>
                  </a:lnTo>
                  <a:lnTo>
                    <a:pt x="114" y="3812"/>
                  </a:lnTo>
                  <a:lnTo>
                    <a:pt x="38" y="3545"/>
                  </a:lnTo>
                  <a:lnTo>
                    <a:pt x="0" y="3240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0" y="2668"/>
                  </a:lnTo>
                  <a:lnTo>
                    <a:pt x="38" y="2363"/>
                  </a:lnTo>
                  <a:lnTo>
                    <a:pt x="114" y="2058"/>
                  </a:lnTo>
                  <a:lnTo>
                    <a:pt x="229" y="1792"/>
                  </a:lnTo>
                  <a:lnTo>
                    <a:pt x="343" y="1563"/>
                  </a:lnTo>
                  <a:lnTo>
                    <a:pt x="496" y="1296"/>
                  </a:lnTo>
                  <a:lnTo>
                    <a:pt x="648" y="1068"/>
                  </a:lnTo>
                  <a:lnTo>
                    <a:pt x="839" y="877"/>
                  </a:lnTo>
                  <a:lnTo>
                    <a:pt x="1067" y="686"/>
                  </a:lnTo>
                  <a:lnTo>
                    <a:pt x="1296" y="496"/>
                  </a:lnTo>
                  <a:lnTo>
                    <a:pt x="1525" y="382"/>
                  </a:lnTo>
                  <a:lnTo>
                    <a:pt x="1791" y="229"/>
                  </a:lnTo>
                  <a:lnTo>
                    <a:pt x="2058" y="153"/>
                  </a:lnTo>
                  <a:lnTo>
                    <a:pt x="2325" y="77"/>
                  </a:lnTo>
                  <a:lnTo>
                    <a:pt x="2630" y="39"/>
                  </a:lnTo>
                  <a:lnTo>
                    <a:pt x="2935" y="1"/>
                  </a:lnTo>
                  <a:lnTo>
                    <a:pt x="2935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886950" y="2643100"/>
              <a:ext cx="147700" cy="25"/>
            </a:xfrm>
            <a:custGeom>
              <a:rect b="b" l="l" r="r" t="t"/>
              <a:pathLst>
                <a:path extrusionOk="0" fill="none" h="1" w="5908">
                  <a:moveTo>
                    <a:pt x="0" y="1"/>
                  </a:moveTo>
                  <a:lnTo>
                    <a:pt x="5907" y="1"/>
                  </a:lnTo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931725" y="2571650"/>
              <a:ext cx="59100" cy="147700"/>
            </a:xfrm>
            <a:custGeom>
              <a:rect b="b" l="l" r="r" t="t"/>
              <a:pathLst>
                <a:path extrusionOk="0" fill="none" h="5908" w="2364">
                  <a:moveTo>
                    <a:pt x="1182" y="1"/>
                  </a:moveTo>
                  <a:lnTo>
                    <a:pt x="1182" y="1"/>
                  </a:lnTo>
                  <a:lnTo>
                    <a:pt x="1448" y="305"/>
                  </a:lnTo>
                  <a:lnTo>
                    <a:pt x="1677" y="648"/>
                  </a:lnTo>
                  <a:lnTo>
                    <a:pt x="1868" y="991"/>
                  </a:lnTo>
                  <a:lnTo>
                    <a:pt x="2020" y="1372"/>
                  </a:lnTo>
                  <a:lnTo>
                    <a:pt x="2172" y="1754"/>
                  </a:lnTo>
                  <a:lnTo>
                    <a:pt x="2249" y="2135"/>
                  </a:lnTo>
                  <a:lnTo>
                    <a:pt x="2325" y="2554"/>
                  </a:lnTo>
                  <a:lnTo>
                    <a:pt x="2363" y="2935"/>
                  </a:lnTo>
                  <a:lnTo>
                    <a:pt x="2363" y="2935"/>
                  </a:lnTo>
                  <a:lnTo>
                    <a:pt x="2325" y="3354"/>
                  </a:lnTo>
                  <a:lnTo>
                    <a:pt x="2249" y="3773"/>
                  </a:lnTo>
                  <a:lnTo>
                    <a:pt x="2172" y="4155"/>
                  </a:lnTo>
                  <a:lnTo>
                    <a:pt x="2020" y="4536"/>
                  </a:lnTo>
                  <a:lnTo>
                    <a:pt x="1868" y="4917"/>
                  </a:lnTo>
                  <a:lnTo>
                    <a:pt x="1677" y="5260"/>
                  </a:lnTo>
                  <a:lnTo>
                    <a:pt x="1448" y="5603"/>
                  </a:lnTo>
                  <a:lnTo>
                    <a:pt x="1182" y="5908"/>
                  </a:lnTo>
                  <a:lnTo>
                    <a:pt x="1182" y="5908"/>
                  </a:lnTo>
                  <a:lnTo>
                    <a:pt x="915" y="5603"/>
                  </a:lnTo>
                  <a:lnTo>
                    <a:pt x="686" y="5260"/>
                  </a:lnTo>
                  <a:lnTo>
                    <a:pt x="496" y="4917"/>
                  </a:lnTo>
                  <a:lnTo>
                    <a:pt x="305" y="4536"/>
                  </a:lnTo>
                  <a:lnTo>
                    <a:pt x="191" y="4155"/>
                  </a:lnTo>
                  <a:lnTo>
                    <a:pt x="76" y="3773"/>
                  </a:lnTo>
                  <a:lnTo>
                    <a:pt x="38" y="3354"/>
                  </a:lnTo>
                  <a:lnTo>
                    <a:pt x="0" y="2935"/>
                  </a:lnTo>
                  <a:lnTo>
                    <a:pt x="0" y="2935"/>
                  </a:lnTo>
                  <a:lnTo>
                    <a:pt x="38" y="2554"/>
                  </a:lnTo>
                  <a:lnTo>
                    <a:pt x="76" y="2135"/>
                  </a:lnTo>
                  <a:lnTo>
                    <a:pt x="191" y="1754"/>
                  </a:lnTo>
                  <a:lnTo>
                    <a:pt x="305" y="1372"/>
                  </a:lnTo>
                  <a:lnTo>
                    <a:pt x="496" y="991"/>
                  </a:lnTo>
                  <a:lnTo>
                    <a:pt x="686" y="648"/>
                  </a:lnTo>
                  <a:lnTo>
                    <a:pt x="915" y="305"/>
                  </a:lnTo>
                  <a:lnTo>
                    <a:pt x="1182" y="1"/>
                  </a:lnTo>
                  <a:lnTo>
                    <a:pt x="1182" y="1"/>
                  </a:lnTo>
                  <a:close/>
                </a:path>
              </a:pathLst>
            </a:custGeom>
            <a:noFill/>
            <a:ln cap="rnd" cmpd="sng" w="9525">
              <a:solidFill>
                <a:srgbClr val="B3D2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25282D"/>
                </a:solidFill>
              </a:endParaRPr>
            </a:p>
          </p:txBody>
        </p:sp>
      </p:grpSp>
      <p:sp>
        <p:nvSpPr>
          <p:cNvPr id="180" name="Google Shape;180;p13"/>
          <p:cNvSpPr txBox="1"/>
          <p:nvPr/>
        </p:nvSpPr>
        <p:spPr>
          <a:xfrm>
            <a:off x="767275" y="3835530"/>
            <a:ext cx="175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5282D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rPr>
              <a:t>beatriznilsenporfolio.com</a:t>
            </a:r>
            <a:endParaRPr sz="800">
              <a:solidFill>
                <a:srgbClr val="25282D"/>
              </a:solidFill>
              <a:latin typeface="Wix Madefor Display Medium"/>
              <a:ea typeface="Wix Madefor Display Medium"/>
              <a:cs typeface="Wix Madefor Display Medium"/>
              <a:sym typeface="Wix Madefor Display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