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Wix Madefor Display SemiBold"/>
      <p:regular r:id="rId7"/>
      <p:bold r:id="rId8"/>
    </p:embeddedFont>
    <p:embeddedFont>
      <p:font typeface="Wix Madefor Display"/>
      <p:regular r:id="rId9"/>
      <p:bold r:id="rId10"/>
    </p:embeddedFont>
    <p:embeddedFont>
      <p:font typeface="Wix Madefor Display Medium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WixMadeforDisplayMedium-regular.fntdata"/><Relationship Id="rId10" Type="http://schemas.openxmlformats.org/officeDocument/2006/relationships/font" Target="fonts/WixMadeforDisplay-bold.fntdata"/><Relationship Id="rId12" Type="http://schemas.openxmlformats.org/officeDocument/2006/relationships/font" Target="fonts/WixMadeforDisplayMedium-bold.fntdata"/><Relationship Id="rId9" Type="http://schemas.openxmlformats.org/officeDocument/2006/relationships/font" Target="fonts/WixMadeforDis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WixMadeforDisplaySemiBold-regular.fntdata"/><Relationship Id="rId8" Type="http://schemas.openxmlformats.org/officeDocument/2006/relationships/font" Target="fonts/WixMadeforDisplay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060000" cy="1069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70000" y="270000"/>
            <a:ext cx="2520000" cy="39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7290288" y="0"/>
            <a:ext cx="270000" cy="1069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" name="Google Shape;57;p13"/>
          <p:cNvGrpSpPr/>
          <p:nvPr/>
        </p:nvGrpSpPr>
        <p:grpSpPr>
          <a:xfrm>
            <a:off x="540369" y="2812200"/>
            <a:ext cx="1979506" cy="129668"/>
            <a:chOff x="540369" y="2736000"/>
            <a:chExt cx="1979506" cy="129668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767275" y="2739330"/>
              <a:ext cx="17526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solidFill>
                    <a:srgbClr val="25282D"/>
                  </a:solidFill>
                  <a:latin typeface="Wix Madefor Display Medium"/>
                  <a:ea typeface="Wix Madefor Display Medium"/>
                  <a:cs typeface="Wix Madefor Display Medium"/>
                  <a:sym typeface="Wix Madefor Display Medium"/>
                </a:rPr>
                <a:t>+34 XXX XXX XX</a:t>
              </a:r>
              <a:endParaRPr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540369" y="2736000"/>
              <a:ext cx="128843" cy="129668"/>
            </a:xfrm>
            <a:custGeom>
              <a:rect b="b" l="l" r="r" t="t"/>
              <a:pathLst>
                <a:path extrusionOk="0" fill="none" h="5870" w="5832">
                  <a:moveTo>
                    <a:pt x="5832" y="4383"/>
                  </a:moveTo>
                  <a:lnTo>
                    <a:pt x="5832" y="5260"/>
                  </a:lnTo>
                  <a:lnTo>
                    <a:pt x="5832" y="5260"/>
                  </a:lnTo>
                  <a:lnTo>
                    <a:pt x="5832" y="5374"/>
                  </a:lnTo>
                  <a:lnTo>
                    <a:pt x="5794" y="5488"/>
                  </a:lnTo>
                  <a:lnTo>
                    <a:pt x="5679" y="5679"/>
                  </a:lnTo>
                  <a:lnTo>
                    <a:pt x="5489" y="5793"/>
                  </a:lnTo>
                  <a:lnTo>
                    <a:pt x="5375" y="5831"/>
                  </a:lnTo>
                  <a:lnTo>
                    <a:pt x="5260" y="5870"/>
                  </a:lnTo>
                  <a:lnTo>
                    <a:pt x="5260" y="5870"/>
                  </a:lnTo>
                  <a:lnTo>
                    <a:pt x="5222" y="5831"/>
                  </a:lnTo>
                  <a:lnTo>
                    <a:pt x="5222" y="5831"/>
                  </a:lnTo>
                  <a:lnTo>
                    <a:pt x="4536" y="5717"/>
                  </a:lnTo>
                  <a:lnTo>
                    <a:pt x="3888" y="5565"/>
                  </a:lnTo>
                  <a:lnTo>
                    <a:pt x="3240" y="5298"/>
                  </a:lnTo>
                  <a:lnTo>
                    <a:pt x="2669" y="4955"/>
                  </a:lnTo>
                  <a:lnTo>
                    <a:pt x="2669" y="4955"/>
                  </a:lnTo>
                  <a:lnTo>
                    <a:pt x="2135" y="4574"/>
                  </a:lnTo>
                  <a:lnTo>
                    <a:pt x="1678" y="4155"/>
                  </a:lnTo>
                  <a:lnTo>
                    <a:pt x="1259" y="3697"/>
                  </a:lnTo>
                  <a:lnTo>
                    <a:pt x="878" y="3164"/>
                  </a:lnTo>
                  <a:lnTo>
                    <a:pt x="878" y="3164"/>
                  </a:lnTo>
                  <a:lnTo>
                    <a:pt x="573" y="2592"/>
                  </a:lnTo>
                  <a:lnTo>
                    <a:pt x="306" y="1944"/>
                  </a:lnTo>
                  <a:lnTo>
                    <a:pt x="115" y="1296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6"/>
                  </a:lnTo>
                  <a:lnTo>
                    <a:pt x="1" y="382"/>
                  </a:lnTo>
                  <a:lnTo>
                    <a:pt x="115" y="191"/>
                  </a:lnTo>
                  <a:lnTo>
                    <a:pt x="306" y="39"/>
                  </a:lnTo>
                  <a:lnTo>
                    <a:pt x="420" y="1"/>
                  </a:lnTo>
                  <a:lnTo>
                    <a:pt x="535" y="1"/>
                  </a:lnTo>
                  <a:lnTo>
                    <a:pt x="535" y="1"/>
                  </a:lnTo>
                  <a:lnTo>
                    <a:pt x="573" y="1"/>
                  </a:lnTo>
                  <a:lnTo>
                    <a:pt x="1449" y="1"/>
                  </a:lnTo>
                  <a:lnTo>
                    <a:pt x="1449" y="1"/>
                  </a:lnTo>
                  <a:lnTo>
                    <a:pt x="1678" y="39"/>
                  </a:lnTo>
                  <a:lnTo>
                    <a:pt x="1868" y="115"/>
                  </a:lnTo>
                  <a:lnTo>
                    <a:pt x="1983" y="305"/>
                  </a:lnTo>
                  <a:lnTo>
                    <a:pt x="2059" y="496"/>
                  </a:lnTo>
                  <a:lnTo>
                    <a:pt x="2059" y="496"/>
                  </a:lnTo>
                  <a:lnTo>
                    <a:pt x="2135" y="915"/>
                  </a:lnTo>
                  <a:lnTo>
                    <a:pt x="2249" y="1334"/>
                  </a:lnTo>
                  <a:lnTo>
                    <a:pt x="2249" y="1334"/>
                  </a:lnTo>
                  <a:lnTo>
                    <a:pt x="2288" y="1487"/>
                  </a:lnTo>
                  <a:lnTo>
                    <a:pt x="2288" y="1677"/>
                  </a:lnTo>
                  <a:lnTo>
                    <a:pt x="2211" y="1792"/>
                  </a:lnTo>
                  <a:lnTo>
                    <a:pt x="2135" y="1944"/>
                  </a:lnTo>
                  <a:lnTo>
                    <a:pt x="1754" y="2325"/>
                  </a:lnTo>
                  <a:lnTo>
                    <a:pt x="1754" y="2325"/>
                  </a:lnTo>
                  <a:lnTo>
                    <a:pt x="2097" y="2859"/>
                  </a:lnTo>
                  <a:lnTo>
                    <a:pt x="2516" y="3316"/>
                  </a:lnTo>
                  <a:lnTo>
                    <a:pt x="2974" y="3735"/>
                  </a:lnTo>
                  <a:lnTo>
                    <a:pt x="3507" y="4078"/>
                  </a:lnTo>
                  <a:lnTo>
                    <a:pt x="3888" y="3697"/>
                  </a:lnTo>
                  <a:lnTo>
                    <a:pt x="3888" y="3697"/>
                  </a:lnTo>
                  <a:lnTo>
                    <a:pt x="4041" y="3621"/>
                  </a:lnTo>
                  <a:lnTo>
                    <a:pt x="4193" y="3545"/>
                  </a:lnTo>
                  <a:lnTo>
                    <a:pt x="4346" y="3545"/>
                  </a:lnTo>
                  <a:lnTo>
                    <a:pt x="4498" y="3583"/>
                  </a:lnTo>
                  <a:lnTo>
                    <a:pt x="4498" y="3583"/>
                  </a:lnTo>
                  <a:lnTo>
                    <a:pt x="4917" y="3697"/>
                  </a:lnTo>
                  <a:lnTo>
                    <a:pt x="5336" y="3774"/>
                  </a:lnTo>
                  <a:lnTo>
                    <a:pt x="5336" y="3774"/>
                  </a:lnTo>
                  <a:lnTo>
                    <a:pt x="5527" y="3850"/>
                  </a:lnTo>
                  <a:lnTo>
                    <a:pt x="5718" y="3964"/>
                  </a:lnTo>
                  <a:lnTo>
                    <a:pt x="5794" y="4155"/>
                  </a:lnTo>
                  <a:lnTo>
                    <a:pt x="5832" y="4383"/>
                  </a:lnTo>
                  <a:lnTo>
                    <a:pt x="5832" y="4383"/>
                  </a:lnTo>
                  <a:close/>
                </a:path>
              </a:pathLst>
            </a:custGeom>
            <a:noFill/>
            <a:ln cap="rnd" cmpd="sng" w="9525">
              <a:solidFill>
                <a:srgbClr val="FFB7C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</p:grpSp>
      <p:grpSp>
        <p:nvGrpSpPr>
          <p:cNvPr id="60" name="Google Shape;60;p13"/>
          <p:cNvGrpSpPr/>
          <p:nvPr/>
        </p:nvGrpSpPr>
        <p:grpSpPr>
          <a:xfrm>
            <a:off x="547279" y="3063337"/>
            <a:ext cx="1979621" cy="123000"/>
            <a:chOff x="547279" y="2996880"/>
            <a:chExt cx="1979621" cy="123000"/>
          </a:xfrm>
        </p:grpSpPr>
        <p:grpSp>
          <p:nvGrpSpPr>
            <p:cNvPr id="61" name="Google Shape;61;p13"/>
            <p:cNvGrpSpPr/>
            <p:nvPr/>
          </p:nvGrpSpPr>
          <p:grpSpPr>
            <a:xfrm>
              <a:off x="547279" y="3004375"/>
              <a:ext cx="137182" cy="108000"/>
              <a:chOff x="2156000" y="3003250"/>
              <a:chExt cx="146750" cy="117200"/>
            </a:xfrm>
          </p:grpSpPr>
          <p:sp>
            <p:nvSpPr>
              <p:cNvPr id="62" name="Google Shape;62;p13"/>
              <p:cNvSpPr/>
              <p:nvPr/>
            </p:nvSpPr>
            <p:spPr>
              <a:xfrm>
                <a:off x="2156000" y="3003250"/>
                <a:ext cx="146750" cy="117200"/>
              </a:xfrm>
              <a:custGeom>
                <a:rect b="b" l="l" r="r" t="t"/>
                <a:pathLst>
                  <a:path extrusionOk="0" fill="none" h="4688" w="5870">
                    <a:moveTo>
                      <a:pt x="572" y="0"/>
                    </a:moveTo>
                    <a:lnTo>
                      <a:pt x="5298" y="0"/>
                    </a:lnTo>
                    <a:lnTo>
                      <a:pt x="5298" y="0"/>
                    </a:lnTo>
                    <a:lnTo>
                      <a:pt x="5412" y="0"/>
                    </a:lnTo>
                    <a:lnTo>
                      <a:pt x="5527" y="38"/>
                    </a:lnTo>
                    <a:lnTo>
                      <a:pt x="5717" y="153"/>
                    </a:lnTo>
                    <a:lnTo>
                      <a:pt x="5832" y="343"/>
                    </a:lnTo>
                    <a:lnTo>
                      <a:pt x="5870" y="458"/>
                    </a:lnTo>
                    <a:lnTo>
                      <a:pt x="5870" y="572"/>
                    </a:lnTo>
                    <a:lnTo>
                      <a:pt x="5870" y="4116"/>
                    </a:lnTo>
                    <a:lnTo>
                      <a:pt x="5870" y="4116"/>
                    </a:lnTo>
                    <a:lnTo>
                      <a:pt x="5870" y="4231"/>
                    </a:lnTo>
                    <a:lnTo>
                      <a:pt x="5832" y="4345"/>
                    </a:lnTo>
                    <a:lnTo>
                      <a:pt x="5717" y="4535"/>
                    </a:lnTo>
                    <a:lnTo>
                      <a:pt x="5527" y="4650"/>
                    </a:lnTo>
                    <a:lnTo>
                      <a:pt x="5412" y="4688"/>
                    </a:lnTo>
                    <a:lnTo>
                      <a:pt x="5298" y="4688"/>
                    </a:lnTo>
                    <a:lnTo>
                      <a:pt x="572" y="4688"/>
                    </a:lnTo>
                    <a:lnTo>
                      <a:pt x="572" y="4688"/>
                    </a:lnTo>
                    <a:lnTo>
                      <a:pt x="458" y="4688"/>
                    </a:lnTo>
                    <a:lnTo>
                      <a:pt x="344" y="4650"/>
                    </a:lnTo>
                    <a:lnTo>
                      <a:pt x="153" y="4535"/>
                    </a:lnTo>
                    <a:lnTo>
                      <a:pt x="39" y="4345"/>
                    </a:lnTo>
                    <a:lnTo>
                      <a:pt x="1" y="4231"/>
                    </a:lnTo>
                    <a:lnTo>
                      <a:pt x="1" y="4116"/>
                    </a:lnTo>
                    <a:lnTo>
                      <a:pt x="1" y="572"/>
                    </a:lnTo>
                    <a:lnTo>
                      <a:pt x="1" y="572"/>
                    </a:lnTo>
                    <a:lnTo>
                      <a:pt x="1" y="458"/>
                    </a:lnTo>
                    <a:lnTo>
                      <a:pt x="39" y="343"/>
                    </a:lnTo>
                    <a:lnTo>
                      <a:pt x="153" y="153"/>
                    </a:lnTo>
                    <a:lnTo>
                      <a:pt x="344" y="38"/>
                    </a:lnTo>
                    <a:lnTo>
                      <a:pt x="458" y="0"/>
                    </a:lnTo>
                    <a:lnTo>
                      <a:pt x="572" y="0"/>
                    </a:lnTo>
                    <a:lnTo>
                      <a:pt x="572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FFB7C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25282D"/>
                  </a:solidFill>
                </a:endParaRPr>
              </a:p>
            </p:txBody>
          </p:sp>
          <p:sp>
            <p:nvSpPr>
              <p:cNvPr id="63" name="Google Shape;63;p13"/>
              <p:cNvSpPr/>
              <p:nvPr/>
            </p:nvSpPr>
            <p:spPr>
              <a:xfrm>
                <a:off x="2156000" y="3014675"/>
                <a:ext cx="146750" cy="51475"/>
              </a:xfrm>
              <a:custGeom>
                <a:rect b="b" l="l" r="r" t="t"/>
                <a:pathLst>
                  <a:path extrusionOk="0" fill="none" h="2059" w="5870">
                    <a:moveTo>
                      <a:pt x="5870" y="1"/>
                    </a:moveTo>
                    <a:lnTo>
                      <a:pt x="2935" y="2059"/>
                    </a:lnTo>
                    <a:lnTo>
                      <a:pt x="1" y="1"/>
                    </a:lnTo>
                  </a:path>
                </a:pathLst>
              </a:custGeom>
              <a:noFill/>
              <a:ln cap="rnd" cmpd="sng" w="9525">
                <a:solidFill>
                  <a:srgbClr val="FFB7C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25282D"/>
                  </a:solidFill>
                </a:endParaRPr>
              </a:p>
            </p:txBody>
          </p:sp>
        </p:grpSp>
        <p:sp>
          <p:nvSpPr>
            <p:cNvPr id="64" name="Google Shape;64;p13"/>
            <p:cNvSpPr txBox="1"/>
            <p:nvPr/>
          </p:nvSpPr>
          <p:spPr>
            <a:xfrm>
              <a:off x="774300" y="2996880"/>
              <a:ext cx="17526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solidFill>
                    <a:srgbClr val="25282D"/>
                  </a:solidFill>
                  <a:latin typeface="Wix Madefor Display Medium"/>
                  <a:ea typeface="Wix Madefor Display Medium"/>
                  <a:cs typeface="Wix Madefor Display Medium"/>
                  <a:sym typeface="Wix Madefor Display Medium"/>
                </a:rPr>
                <a:t>b.nilsen@activacv.com</a:t>
              </a:r>
              <a:endParaRPr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endParaRPr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539988" y="3307805"/>
            <a:ext cx="1979888" cy="155520"/>
            <a:chOff x="539988" y="3230996"/>
            <a:chExt cx="1979888" cy="155520"/>
          </a:xfrm>
        </p:grpSpPr>
        <p:grpSp>
          <p:nvGrpSpPr>
            <p:cNvPr id="66" name="Google Shape;66;p13"/>
            <p:cNvGrpSpPr/>
            <p:nvPr/>
          </p:nvGrpSpPr>
          <p:grpSpPr>
            <a:xfrm>
              <a:off x="539987" y="3230996"/>
              <a:ext cx="129602" cy="155520"/>
              <a:chOff x="2792450" y="2981325"/>
              <a:chExt cx="132450" cy="162000"/>
            </a:xfrm>
          </p:grpSpPr>
          <p:sp>
            <p:nvSpPr>
              <p:cNvPr id="67" name="Google Shape;67;p13"/>
              <p:cNvSpPr/>
              <p:nvPr/>
            </p:nvSpPr>
            <p:spPr>
              <a:xfrm>
                <a:off x="2792450" y="2981325"/>
                <a:ext cx="132450" cy="162000"/>
              </a:xfrm>
              <a:custGeom>
                <a:rect b="b" l="l" r="r" t="t"/>
                <a:pathLst>
                  <a:path extrusionOk="0" fill="none" h="6480" w="5298">
                    <a:moveTo>
                      <a:pt x="5298" y="2630"/>
                    </a:moveTo>
                    <a:lnTo>
                      <a:pt x="5298" y="2630"/>
                    </a:lnTo>
                    <a:lnTo>
                      <a:pt x="5298" y="3011"/>
                    </a:lnTo>
                    <a:lnTo>
                      <a:pt x="5183" y="3393"/>
                    </a:lnTo>
                    <a:lnTo>
                      <a:pt x="5069" y="3774"/>
                    </a:lnTo>
                    <a:lnTo>
                      <a:pt x="4917" y="4117"/>
                    </a:lnTo>
                    <a:lnTo>
                      <a:pt x="4688" y="4422"/>
                    </a:lnTo>
                    <a:lnTo>
                      <a:pt x="4459" y="4765"/>
                    </a:lnTo>
                    <a:lnTo>
                      <a:pt x="4002" y="5336"/>
                    </a:lnTo>
                    <a:lnTo>
                      <a:pt x="3506" y="5794"/>
                    </a:lnTo>
                    <a:lnTo>
                      <a:pt x="3087" y="6175"/>
                    </a:lnTo>
                    <a:lnTo>
                      <a:pt x="2668" y="6479"/>
                    </a:lnTo>
                    <a:lnTo>
                      <a:pt x="2668" y="6479"/>
                    </a:lnTo>
                    <a:lnTo>
                      <a:pt x="2249" y="6175"/>
                    </a:lnTo>
                    <a:lnTo>
                      <a:pt x="1830" y="5794"/>
                    </a:lnTo>
                    <a:lnTo>
                      <a:pt x="1334" y="5336"/>
                    </a:lnTo>
                    <a:lnTo>
                      <a:pt x="839" y="4765"/>
                    </a:lnTo>
                    <a:lnTo>
                      <a:pt x="648" y="4422"/>
                    </a:lnTo>
                    <a:lnTo>
                      <a:pt x="420" y="4117"/>
                    </a:lnTo>
                    <a:lnTo>
                      <a:pt x="267" y="3774"/>
                    </a:lnTo>
                    <a:lnTo>
                      <a:pt x="115" y="3393"/>
                    </a:lnTo>
                    <a:lnTo>
                      <a:pt x="38" y="3011"/>
                    </a:lnTo>
                    <a:lnTo>
                      <a:pt x="0" y="2630"/>
                    </a:lnTo>
                    <a:lnTo>
                      <a:pt x="0" y="2630"/>
                    </a:lnTo>
                    <a:lnTo>
                      <a:pt x="38" y="2364"/>
                    </a:lnTo>
                    <a:lnTo>
                      <a:pt x="77" y="2097"/>
                    </a:lnTo>
                    <a:lnTo>
                      <a:pt x="153" y="1830"/>
                    </a:lnTo>
                    <a:lnTo>
                      <a:pt x="229" y="1601"/>
                    </a:lnTo>
                    <a:lnTo>
                      <a:pt x="343" y="1373"/>
                    </a:lnTo>
                    <a:lnTo>
                      <a:pt x="458" y="1144"/>
                    </a:lnTo>
                    <a:lnTo>
                      <a:pt x="610" y="954"/>
                    </a:lnTo>
                    <a:lnTo>
                      <a:pt x="801" y="763"/>
                    </a:lnTo>
                    <a:lnTo>
                      <a:pt x="991" y="572"/>
                    </a:lnTo>
                    <a:lnTo>
                      <a:pt x="1182" y="420"/>
                    </a:lnTo>
                    <a:lnTo>
                      <a:pt x="1410" y="306"/>
                    </a:lnTo>
                    <a:lnTo>
                      <a:pt x="1639" y="191"/>
                    </a:lnTo>
                    <a:lnTo>
                      <a:pt x="1868" y="115"/>
                    </a:lnTo>
                    <a:lnTo>
                      <a:pt x="2135" y="39"/>
                    </a:lnTo>
                    <a:lnTo>
                      <a:pt x="2401" y="1"/>
                    </a:lnTo>
                    <a:lnTo>
                      <a:pt x="2668" y="1"/>
                    </a:lnTo>
                    <a:lnTo>
                      <a:pt x="2668" y="1"/>
                    </a:lnTo>
                    <a:lnTo>
                      <a:pt x="2935" y="1"/>
                    </a:lnTo>
                    <a:lnTo>
                      <a:pt x="3202" y="39"/>
                    </a:lnTo>
                    <a:lnTo>
                      <a:pt x="3468" y="115"/>
                    </a:lnTo>
                    <a:lnTo>
                      <a:pt x="3697" y="191"/>
                    </a:lnTo>
                    <a:lnTo>
                      <a:pt x="3926" y="306"/>
                    </a:lnTo>
                    <a:lnTo>
                      <a:pt x="4154" y="420"/>
                    </a:lnTo>
                    <a:lnTo>
                      <a:pt x="4345" y="572"/>
                    </a:lnTo>
                    <a:lnTo>
                      <a:pt x="4535" y="763"/>
                    </a:lnTo>
                    <a:lnTo>
                      <a:pt x="4726" y="954"/>
                    </a:lnTo>
                    <a:lnTo>
                      <a:pt x="4878" y="1144"/>
                    </a:lnTo>
                    <a:lnTo>
                      <a:pt x="4993" y="1373"/>
                    </a:lnTo>
                    <a:lnTo>
                      <a:pt x="5107" y="1601"/>
                    </a:lnTo>
                    <a:lnTo>
                      <a:pt x="5183" y="1830"/>
                    </a:lnTo>
                    <a:lnTo>
                      <a:pt x="5260" y="2097"/>
                    </a:lnTo>
                    <a:lnTo>
                      <a:pt x="5298" y="2364"/>
                    </a:lnTo>
                    <a:lnTo>
                      <a:pt x="5298" y="2630"/>
                    </a:lnTo>
                    <a:lnTo>
                      <a:pt x="5298" y="263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FFB7C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25282D"/>
                  </a:solidFill>
                </a:endParaRPr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2837225" y="3025150"/>
                <a:ext cx="43850" cy="43850"/>
              </a:xfrm>
              <a:custGeom>
                <a:rect b="b" l="l" r="r" t="t"/>
                <a:pathLst>
                  <a:path extrusionOk="0" fill="none" h="1754" w="1754">
                    <a:moveTo>
                      <a:pt x="877" y="1"/>
                    </a:moveTo>
                    <a:lnTo>
                      <a:pt x="877" y="1"/>
                    </a:lnTo>
                    <a:lnTo>
                      <a:pt x="1068" y="1"/>
                    </a:lnTo>
                    <a:lnTo>
                      <a:pt x="1220" y="77"/>
                    </a:lnTo>
                    <a:lnTo>
                      <a:pt x="1372" y="153"/>
                    </a:lnTo>
                    <a:lnTo>
                      <a:pt x="1487" y="268"/>
                    </a:lnTo>
                    <a:lnTo>
                      <a:pt x="1601" y="382"/>
                    </a:lnTo>
                    <a:lnTo>
                      <a:pt x="1677" y="534"/>
                    </a:lnTo>
                    <a:lnTo>
                      <a:pt x="1754" y="687"/>
                    </a:lnTo>
                    <a:lnTo>
                      <a:pt x="1754" y="877"/>
                    </a:lnTo>
                    <a:lnTo>
                      <a:pt x="1754" y="877"/>
                    </a:lnTo>
                    <a:lnTo>
                      <a:pt x="1754" y="1068"/>
                    </a:lnTo>
                    <a:lnTo>
                      <a:pt x="1677" y="1220"/>
                    </a:lnTo>
                    <a:lnTo>
                      <a:pt x="1601" y="1373"/>
                    </a:lnTo>
                    <a:lnTo>
                      <a:pt x="1487" y="1525"/>
                    </a:lnTo>
                    <a:lnTo>
                      <a:pt x="1372" y="1601"/>
                    </a:lnTo>
                    <a:lnTo>
                      <a:pt x="1220" y="1716"/>
                    </a:lnTo>
                    <a:lnTo>
                      <a:pt x="1068" y="1754"/>
                    </a:lnTo>
                    <a:lnTo>
                      <a:pt x="877" y="1754"/>
                    </a:lnTo>
                    <a:lnTo>
                      <a:pt x="877" y="1754"/>
                    </a:lnTo>
                    <a:lnTo>
                      <a:pt x="687" y="1754"/>
                    </a:lnTo>
                    <a:lnTo>
                      <a:pt x="534" y="1716"/>
                    </a:lnTo>
                    <a:lnTo>
                      <a:pt x="382" y="1601"/>
                    </a:lnTo>
                    <a:lnTo>
                      <a:pt x="267" y="1525"/>
                    </a:lnTo>
                    <a:lnTo>
                      <a:pt x="153" y="1373"/>
                    </a:lnTo>
                    <a:lnTo>
                      <a:pt x="77" y="1220"/>
                    </a:lnTo>
                    <a:lnTo>
                      <a:pt x="1" y="1068"/>
                    </a:lnTo>
                    <a:lnTo>
                      <a:pt x="1" y="877"/>
                    </a:lnTo>
                    <a:lnTo>
                      <a:pt x="1" y="877"/>
                    </a:lnTo>
                    <a:lnTo>
                      <a:pt x="1" y="687"/>
                    </a:lnTo>
                    <a:lnTo>
                      <a:pt x="77" y="534"/>
                    </a:lnTo>
                    <a:lnTo>
                      <a:pt x="153" y="382"/>
                    </a:lnTo>
                    <a:lnTo>
                      <a:pt x="267" y="268"/>
                    </a:lnTo>
                    <a:lnTo>
                      <a:pt x="382" y="153"/>
                    </a:lnTo>
                    <a:lnTo>
                      <a:pt x="534" y="77"/>
                    </a:lnTo>
                    <a:lnTo>
                      <a:pt x="687" y="1"/>
                    </a:lnTo>
                    <a:lnTo>
                      <a:pt x="877" y="1"/>
                    </a:lnTo>
                    <a:lnTo>
                      <a:pt x="877" y="1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FFB7C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25282D"/>
                  </a:solidFill>
                </a:endParaRPr>
              </a:p>
            </p:txBody>
          </p:sp>
        </p:grpSp>
        <p:sp>
          <p:nvSpPr>
            <p:cNvPr id="69" name="Google Shape;69;p13"/>
            <p:cNvSpPr txBox="1"/>
            <p:nvPr/>
          </p:nvSpPr>
          <p:spPr>
            <a:xfrm>
              <a:off x="767275" y="3247255"/>
              <a:ext cx="17526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solidFill>
                    <a:srgbClr val="25282D"/>
                  </a:solidFill>
                  <a:latin typeface="Wix Madefor Display Medium"/>
                  <a:ea typeface="Wix Madefor Display Medium"/>
                  <a:cs typeface="Wix Madefor Display Medium"/>
                  <a:sym typeface="Wix Madefor Display Medium"/>
                </a:rPr>
                <a:t>Alicante, España</a:t>
              </a:r>
              <a:endParaRPr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547267" y="3584794"/>
            <a:ext cx="1972608" cy="126344"/>
            <a:chOff x="547267" y="3503632"/>
            <a:chExt cx="1972608" cy="126344"/>
          </a:xfrm>
        </p:grpSpPr>
        <p:grpSp>
          <p:nvGrpSpPr>
            <p:cNvPr id="71" name="Google Shape;71;p13"/>
            <p:cNvGrpSpPr/>
            <p:nvPr/>
          </p:nvGrpSpPr>
          <p:grpSpPr>
            <a:xfrm>
              <a:off x="547267" y="3503632"/>
              <a:ext cx="128832" cy="126344"/>
              <a:chOff x="887900" y="2989900"/>
              <a:chExt cx="146750" cy="143900"/>
            </a:xfrm>
          </p:grpSpPr>
          <p:sp>
            <p:nvSpPr>
              <p:cNvPr id="72" name="Google Shape;72;p13"/>
              <p:cNvSpPr/>
              <p:nvPr/>
            </p:nvSpPr>
            <p:spPr>
              <a:xfrm>
                <a:off x="946000" y="3038500"/>
                <a:ext cx="88650" cy="95300"/>
              </a:xfrm>
              <a:custGeom>
                <a:rect b="b" l="l" r="r" t="t"/>
                <a:pathLst>
                  <a:path extrusionOk="0" fill="none" h="3812" w="3546">
                    <a:moveTo>
                      <a:pt x="1563" y="0"/>
                    </a:moveTo>
                    <a:lnTo>
                      <a:pt x="1563" y="0"/>
                    </a:lnTo>
                    <a:lnTo>
                      <a:pt x="1944" y="0"/>
                    </a:lnTo>
                    <a:lnTo>
                      <a:pt x="2326" y="77"/>
                    </a:lnTo>
                    <a:lnTo>
                      <a:pt x="2669" y="191"/>
                    </a:lnTo>
                    <a:lnTo>
                      <a:pt x="2973" y="420"/>
                    </a:lnTo>
                    <a:lnTo>
                      <a:pt x="3202" y="686"/>
                    </a:lnTo>
                    <a:lnTo>
                      <a:pt x="3393" y="991"/>
                    </a:lnTo>
                    <a:lnTo>
                      <a:pt x="3507" y="1372"/>
                    </a:lnTo>
                    <a:lnTo>
                      <a:pt x="3545" y="1753"/>
                    </a:lnTo>
                    <a:lnTo>
                      <a:pt x="3545" y="3811"/>
                    </a:lnTo>
                    <a:lnTo>
                      <a:pt x="2364" y="3811"/>
                    </a:lnTo>
                    <a:lnTo>
                      <a:pt x="2364" y="1753"/>
                    </a:lnTo>
                    <a:lnTo>
                      <a:pt x="2364" y="1753"/>
                    </a:lnTo>
                    <a:lnTo>
                      <a:pt x="2326" y="1563"/>
                    </a:lnTo>
                    <a:lnTo>
                      <a:pt x="2249" y="1410"/>
                    </a:lnTo>
                    <a:lnTo>
                      <a:pt x="2135" y="1258"/>
                    </a:lnTo>
                    <a:lnTo>
                      <a:pt x="1983" y="1182"/>
                    </a:lnTo>
                    <a:lnTo>
                      <a:pt x="1983" y="1182"/>
                    </a:lnTo>
                    <a:lnTo>
                      <a:pt x="1830" y="1144"/>
                    </a:lnTo>
                    <a:lnTo>
                      <a:pt x="1678" y="1144"/>
                    </a:lnTo>
                    <a:lnTo>
                      <a:pt x="1563" y="1220"/>
                    </a:lnTo>
                    <a:lnTo>
                      <a:pt x="1411" y="1258"/>
                    </a:lnTo>
                    <a:lnTo>
                      <a:pt x="1335" y="1372"/>
                    </a:lnTo>
                    <a:lnTo>
                      <a:pt x="1258" y="1487"/>
                    </a:lnTo>
                    <a:lnTo>
                      <a:pt x="1220" y="1601"/>
                    </a:lnTo>
                    <a:lnTo>
                      <a:pt x="1182" y="1753"/>
                    </a:lnTo>
                    <a:lnTo>
                      <a:pt x="1182" y="3811"/>
                    </a:lnTo>
                    <a:lnTo>
                      <a:pt x="1" y="3811"/>
                    </a:lnTo>
                    <a:lnTo>
                      <a:pt x="1" y="1792"/>
                    </a:lnTo>
                    <a:lnTo>
                      <a:pt x="1" y="1792"/>
                    </a:lnTo>
                    <a:lnTo>
                      <a:pt x="39" y="1487"/>
                    </a:lnTo>
                    <a:lnTo>
                      <a:pt x="115" y="1144"/>
                    </a:lnTo>
                    <a:lnTo>
                      <a:pt x="268" y="877"/>
                    </a:lnTo>
                    <a:lnTo>
                      <a:pt x="458" y="610"/>
                    </a:lnTo>
                    <a:lnTo>
                      <a:pt x="687" y="381"/>
                    </a:lnTo>
                    <a:lnTo>
                      <a:pt x="954" y="191"/>
                    </a:lnTo>
                    <a:lnTo>
                      <a:pt x="1220" y="77"/>
                    </a:lnTo>
                    <a:lnTo>
                      <a:pt x="1563" y="0"/>
                    </a:lnTo>
                    <a:lnTo>
                      <a:pt x="1563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FFB7C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25282D"/>
                  </a:solidFill>
                </a:endParaRPr>
              </a:p>
            </p:txBody>
          </p:sp>
          <p:sp>
            <p:nvSpPr>
              <p:cNvPr id="73" name="Google Shape;73;p13"/>
              <p:cNvSpPr/>
              <p:nvPr/>
            </p:nvSpPr>
            <p:spPr>
              <a:xfrm>
                <a:off x="887900" y="3045175"/>
                <a:ext cx="28600" cy="88625"/>
              </a:xfrm>
              <a:custGeom>
                <a:rect b="b" l="l" r="r" t="t"/>
                <a:pathLst>
                  <a:path extrusionOk="0" fill="none" h="3545" w="1144">
                    <a:moveTo>
                      <a:pt x="0" y="0"/>
                    </a:moveTo>
                    <a:lnTo>
                      <a:pt x="1143" y="0"/>
                    </a:lnTo>
                    <a:lnTo>
                      <a:pt x="1143" y="3544"/>
                    </a:lnTo>
                    <a:lnTo>
                      <a:pt x="0" y="354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FFB7C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25282D"/>
                  </a:solidFill>
                </a:endParaRPr>
              </a:p>
            </p:txBody>
          </p:sp>
          <p:sp>
            <p:nvSpPr>
              <p:cNvPr id="74" name="Google Shape;74;p13"/>
              <p:cNvSpPr/>
              <p:nvPr/>
            </p:nvSpPr>
            <p:spPr>
              <a:xfrm>
                <a:off x="887900" y="2989900"/>
                <a:ext cx="29550" cy="29575"/>
              </a:xfrm>
              <a:custGeom>
                <a:rect b="b" l="l" r="r" t="t"/>
                <a:pathLst>
                  <a:path extrusionOk="0" fill="none" h="1183" w="1182">
                    <a:moveTo>
                      <a:pt x="572" y="1"/>
                    </a:moveTo>
                    <a:lnTo>
                      <a:pt x="572" y="1"/>
                    </a:lnTo>
                    <a:lnTo>
                      <a:pt x="686" y="39"/>
                    </a:lnTo>
                    <a:lnTo>
                      <a:pt x="800" y="77"/>
                    </a:lnTo>
                    <a:lnTo>
                      <a:pt x="991" y="191"/>
                    </a:lnTo>
                    <a:lnTo>
                      <a:pt x="1105" y="382"/>
                    </a:lnTo>
                    <a:lnTo>
                      <a:pt x="1143" y="496"/>
                    </a:lnTo>
                    <a:lnTo>
                      <a:pt x="1182" y="611"/>
                    </a:lnTo>
                    <a:lnTo>
                      <a:pt x="1182" y="611"/>
                    </a:lnTo>
                    <a:lnTo>
                      <a:pt x="1143" y="725"/>
                    </a:lnTo>
                    <a:lnTo>
                      <a:pt x="1105" y="839"/>
                    </a:lnTo>
                    <a:lnTo>
                      <a:pt x="991" y="1030"/>
                    </a:lnTo>
                    <a:lnTo>
                      <a:pt x="800" y="1144"/>
                    </a:lnTo>
                    <a:lnTo>
                      <a:pt x="686" y="1182"/>
                    </a:lnTo>
                    <a:lnTo>
                      <a:pt x="572" y="1182"/>
                    </a:lnTo>
                    <a:lnTo>
                      <a:pt x="572" y="1182"/>
                    </a:lnTo>
                    <a:lnTo>
                      <a:pt x="457" y="1182"/>
                    </a:lnTo>
                    <a:lnTo>
                      <a:pt x="343" y="1144"/>
                    </a:lnTo>
                    <a:lnTo>
                      <a:pt x="153" y="1030"/>
                    </a:lnTo>
                    <a:lnTo>
                      <a:pt x="38" y="839"/>
                    </a:lnTo>
                    <a:lnTo>
                      <a:pt x="0" y="725"/>
                    </a:lnTo>
                    <a:lnTo>
                      <a:pt x="0" y="611"/>
                    </a:lnTo>
                    <a:lnTo>
                      <a:pt x="0" y="611"/>
                    </a:lnTo>
                    <a:lnTo>
                      <a:pt x="0" y="496"/>
                    </a:lnTo>
                    <a:lnTo>
                      <a:pt x="38" y="382"/>
                    </a:lnTo>
                    <a:lnTo>
                      <a:pt x="153" y="191"/>
                    </a:lnTo>
                    <a:lnTo>
                      <a:pt x="343" y="77"/>
                    </a:lnTo>
                    <a:lnTo>
                      <a:pt x="457" y="39"/>
                    </a:lnTo>
                    <a:lnTo>
                      <a:pt x="572" y="1"/>
                    </a:lnTo>
                    <a:lnTo>
                      <a:pt x="572" y="1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FFB7C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25282D"/>
                  </a:solidFill>
                </a:endParaRPr>
              </a:p>
            </p:txBody>
          </p:sp>
        </p:grpSp>
        <p:sp>
          <p:nvSpPr>
            <p:cNvPr id="75" name="Google Shape;75;p13"/>
            <p:cNvSpPr txBox="1"/>
            <p:nvPr/>
          </p:nvSpPr>
          <p:spPr>
            <a:xfrm>
              <a:off x="767275" y="3505305"/>
              <a:ext cx="17526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solidFill>
                    <a:srgbClr val="25282D"/>
                  </a:solidFill>
                  <a:latin typeface="Wix Madefor Display Medium"/>
                  <a:ea typeface="Wix Madefor Display Medium"/>
                  <a:cs typeface="Wix Madefor Display Medium"/>
                  <a:sym typeface="Wix Madefor Display Medium"/>
                </a:rPr>
                <a:t>@beatriznilsen</a:t>
              </a:r>
              <a:endParaRPr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endParaRPr>
            </a:p>
          </p:txBody>
        </p:sp>
      </p:grpSp>
      <p:pic>
        <p:nvPicPr>
          <p:cNvPr id="76" name="Google Shape;7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000" y="539999"/>
            <a:ext cx="1980000" cy="1980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/>
          <p:nvPr/>
        </p:nvSpPr>
        <p:spPr>
          <a:xfrm>
            <a:off x="3330031" y="270000"/>
            <a:ext cx="3690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BEATRIZ</a:t>
            </a:r>
            <a:endParaRPr sz="22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NILSEN ARNAU</a:t>
            </a:r>
            <a:endParaRPr b="1" sz="22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330000" y="1060325"/>
            <a:ext cx="369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RENDERISTA 3D</a:t>
            </a:r>
            <a:endParaRPr sz="1200">
              <a:solidFill>
                <a:srgbClr val="25282D"/>
              </a:solidFill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3330150" y="2086600"/>
            <a:ext cx="36900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Especialista en visualización arquitectónica (ArchViz) con más de X años de experiencia en la creación de renders fotorrealistas, animaciones y recorridos virtuales para proyectos arquitectónicos. Dominio de software de modelado 3D, renderizado y postproducción. Capacidad para interpretar planos y transformar ideas en imágenes impactantes. Experiencia en colaboración con estudios de arquitectura y clientes internacionales. Apasionado por la innovación y la mejora continua en el ámbito de la representación arquitectónica.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330151" y="3815350"/>
            <a:ext cx="247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EXPERIENCIA</a:t>
            </a:r>
            <a:endParaRPr b="1" sz="11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260300" y="4874975"/>
            <a:ext cx="247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FORMACIÓN</a:t>
            </a:r>
            <a:endParaRPr b="1" sz="11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260300" y="7299550"/>
            <a:ext cx="247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HABILIDADES</a:t>
            </a:r>
            <a:endParaRPr b="1" sz="11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1476100" y="78089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3"/>
          <p:cNvSpPr txBox="1"/>
          <p:nvPr/>
        </p:nvSpPr>
        <p:spPr>
          <a:xfrm>
            <a:off x="269988" y="781160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3D Max</a:t>
            </a:r>
            <a:endParaRPr sz="9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1710100" y="78089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1944100" y="78089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/>
          <p:nvPr/>
        </p:nvSpPr>
        <p:spPr>
          <a:xfrm>
            <a:off x="2178100" y="78089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2412100" y="78089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1476100" y="80625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269988" y="806525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V-Ray</a:t>
            </a:r>
            <a:endParaRPr sz="9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1710100" y="80625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1944100" y="80625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/>
          <p:nvPr/>
        </p:nvSpPr>
        <p:spPr>
          <a:xfrm>
            <a:off x="2178100" y="80625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/>
          <p:cNvSpPr/>
          <p:nvPr/>
        </p:nvSpPr>
        <p:spPr>
          <a:xfrm>
            <a:off x="2412100" y="80625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3"/>
          <p:cNvSpPr/>
          <p:nvPr/>
        </p:nvSpPr>
        <p:spPr>
          <a:xfrm>
            <a:off x="1476100" y="83162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269988" y="831890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Corona Renderer</a:t>
            </a:r>
            <a:endParaRPr sz="9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1710100" y="83162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3"/>
          <p:cNvSpPr/>
          <p:nvPr/>
        </p:nvSpPr>
        <p:spPr>
          <a:xfrm>
            <a:off x="1944100" y="83162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3"/>
          <p:cNvSpPr/>
          <p:nvPr/>
        </p:nvSpPr>
        <p:spPr>
          <a:xfrm>
            <a:off x="2178100" y="83162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3"/>
          <p:cNvSpPr/>
          <p:nvPr/>
        </p:nvSpPr>
        <p:spPr>
          <a:xfrm>
            <a:off x="2412100" y="83162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3"/>
          <p:cNvSpPr/>
          <p:nvPr/>
        </p:nvSpPr>
        <p:spPr>
          <a:xfrm>
            <a:off x="1476100" y="85698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269988" y="857255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Photoshop</a:t>
            </a:r>
            <a:endParaRPr sz="9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1710100" y="85698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3"/>
          <p:cNvSpPr/>
          <p:nvPr/>
        </p:nvSpPr>
        <p:spPr>
          <a:xfrm>
            <a:off x="1944100" y="85698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3"/>
          <p:cNvSpPr/>
          <p:nvPr/>
        </p:nvSpPr>
        <p:spPr>
          <a:xfrm>
            <a:off x="2178100" y="85698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3"/>
          <p:cNvSpPr/>
          <p:nvPr/>
        </p:nvSpPr>
        <p:spPr>
          <a:xfrm>
            <a:off x="2412100" y="85698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3"/>
          <p:cNvSpPr/>
          <p:nvPr/>
        </p:nvSpPr>
        <p:spPr>
          <a:xfrm>
            <a:off x="2646100" y="780890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3"/>
          <p:cNvSpPr/>
          <p:nvPr/>
        </p:nvSpPr>
        <p:spPr>
          <a:xfrm>
            <a:off x="2646100" y="80625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3"/>
          <p:cNvSpPr/>
          <p:nvPr/>
        </p:nvSpPr>
        <p:spPr>
          <a:xfrm>
            <a:off x="2646100" y="831620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2646100" y="85698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/>
          <p:cNvSpPr/>
          <p:nvPr/>
        </p:nvSpPr>
        <p:spPr>
          <a:xfrm>
            <a:off x="1476100" y="88235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3"/>
          <p:cNvSpPr txBox="1"/>
          <p:nvPr/>
        </p:nvSpPr>
        <p:spPr>
          <a:xfrm>
            <a:off x="269988" y="882620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After Effects</a:t>
            </a:r>
            <a:endParaRPr sz="9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13" name="Google Shape;113;p13"/>
          <p:cNvSpPr/>
          <p:nvPr/>
        </p:nvSpPr>
        <p:spPr>
          <a:xfrm>
            <a:off x="1710100" y="88235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/>
          <p:cNvSpPr/>
          <p:nvPr/>
        </p:nvSpPr>
        <p:spPr>
          <a:xfrm>
            <a:off x="1944100" y="88235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3"/>
          <p:cNvSpPr/>
          <p:nvPr/>
        </p:nvSpPr>
        <p:spPr>
          <a:xfrm>
            <a:off x="2178100" y="88235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/>
          <p:cNvSpPr/>
          <p:nvPr/>
        </p:nvSpPr>
        <p:spPr>
          <a:xfrm>
            <a:off x="2412100" y="88235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3"/>
          <p:cNvSpPr/>
          <p:nvPr/>
        </p:nvSpPr>
        <p:spPr>
          <a:xfrm>
            <a:off x="1476100" y="90771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/>
          <p:cNvSpPr txBox="1"/>
          <p:nvPr/>
        </p:nvSpPr>
        <p:spPr>
          <a:xfrm>
            <a:off x="269988" y="907985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Unreal Engine</a:t>
            </a:r>
            <a:endParaRPr sz="9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19" name="Google Shape;119;p13"/>
          <p:cNvSpPr/>
          <p:nvPr/>
        </p:nvSpPr>
        <p:spPr>
          <a:xfrm>
            <a:off x="1710100" y="90771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3"/>
          <p:cNvSpPr/>
          <p:nvPr/>
        </p:nvSpPr>
        <p:spPr>
          <a:xfrm>
            <a:off x="1944100" y="90771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3"/>
          <p:cNvSpPr/>
          <p:nvPr/>
        </p:nvSpPr>
        <p:spPr>
          <a:xfrm>
            <a:off x="2178100" y="90771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3"/>
          <p:cNvSpPr/>
          <p:nvPr/>
        </p:nvSpPr>
        <p:spPr>
          <a:xfrm>
            <a:off x="2412100" y="90771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"/>
          <p:cNvSpPr/>
          <p:nvPr/>
        </p:nvSpPr>
        <p:spPr>
          <a:xfrm>
            <a:off x="1476100" y="93308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"/>
          <p:cNvSpPr txBox="1"/>
          <p:nvPr/>
        </p:nvSpPr>
        <p:spPr>
          <a:xfrm>
            <a:off x="269988" y="933350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Español Nativo</a:t>
            </a:r>
            <a:endParaRPr sz="9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1710100" y="93308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3"/>
          <p:cNvSpPr/>
          <p:nvPr/>
        </p:nvSpPr>
        <p:spPr>
          <a:xfrm>
            <a:off x="1944100" y="93308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3"/>
          <p:cNvSpPr/>
          <p:nvPr/>
        </p:nvSpPr>
        <p:spPr>
          <a:xfrm>
            <a:off x="2178100" y="93308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3"/>
          <p:cNvSpPr/>
          <p:nvPr/>
        </p:nvSpPr>
        <p:spPr>
          <a:xfrm>
            <a:off x="2412100" y="93308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3"/>
          <p:cNvSpPr/>
          <p:nvPr/>
        </p:nvSpPr>
        <p:spPr>
          <a:xfrm>
            <a:off x="1476100" y="95844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3"/>
          <p:cNvSpPr txBox="1"/>
          <p:nvPr/>
        </p:nvSpPr>
        <p:spPr>
          <a:xfrm>
            <a:off x="269988" y="958715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inglés B2</a:t>
            </a:r>
            <a:endParaRPr sz="9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31" name="Google Shape;131;p13"/>
          <p:cNvSpPr/>
          <p:nvPr/>
        </p:nvSpPr>
        <p:spPr>
          <a:xfrm>
            <a:off x="1710100" y="95844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3"/>
          <p:cNvSpPr/>
          <p:nvPr/>
        </p:nvSpPr>
        <p:spPr>
          <a:xfrm>
            <a:off x="1944100" y="95844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3"/>
          <p:cNvSpPr/>
          <p:nvPr/>
        </p:nvSpPr>
        <p:spPr>
          <a:xfrm>
            <a:off x="2178100" y="958445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3"/>
          <p:cNvSpPr/>
          <p:nvPr/>
        </p:nvSpPr>
        <p:spPr>
          <a:xfrm>
            <a:off x="2412100" y="95844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"/>
          <p:cNvSpPr/>
          <p:nvPr/>
        </p:nvSpPr>
        <p:spPr>
          <a:xfrm>
            <a:off x="2646100" y="882350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3"/>
          <p:cNvSpPr/>
          <p:nvPr/>
        </p:nvSpPr>
        <p:spPr>
          <a:xfrm>
            <a:off x="2646100" y="90771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3"/>
          <p:cNvSpPr/>
          <p:nvPr/>
        </p:nvSpPr>
        <p:spPr>
          <a:xfrm>
            <a:off x="2646100" y="9330800"/>
            <a:ext cx="144000" cy="14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3"/>
          <p:cNvSpPr/>
          <p:nvPr/>
        </p:nvSpPr>
        <p:spPr>
          <a:xfrm>
            <a:off x="2646100" y="95844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3"/>
          <p:cNvSpPr/>
          <p:nvPr/>
        </p:nvSpPr>
        <p:spPr>
          <a:xfrm>
            <a:off x="3330150" y="4043300"/>
            <a:ext cx="3690000" cy="10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3"/>
          <p:cNvSpPr/>
          <p:nvPr/>
        </p:nvSpPr>
        <p:spPr>
          <a:xfrm>
            <a:off x="270000" y="5100700"/>
            <a:ext cx="2520000" cy="1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3"/>
          <p:cNvSpPr/>
          <p:nvPr/>
        </p:nvSpPr>
        <p:spPr>
          <a:xfrm>
            <a:off x="270000" y="7527900"/>
            <a:ext cx="2520000" cy="1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3"/>
          <p:cNvSpPr txBox="1"/>
          <p:nvPr/>
        </p:nvSpPr>
        <p:spPr>
          <a:xfrm>
            <a:off x="3330151" y="1603750"/>
            <a:ext cx="247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SOBRE MÍ</a:t>
            </a:r>
            <a:endParaRPr b="1" sz="11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43" name="Google Shape;143;p13"/>
          <p:cNvSpPr/>
          <p:nvPr/>
        </p:nvSpPr>
        <p:spPr>
          <a:xfrm>
            <a:off x="3330150" y="1831450"/>
            <a:ext cx="3690000" cy="10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3"/>
          <p:cNvSpPr/>
          <p:nvPr/>
        </p:nvSpPr>
        <p:spPr>
          <a:xfrm>
            <a:off x="444600" y="5403425"/>
            <a:ext cx="10800" cy="1298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5" name="Google Shape;145;p13"/>
          <p:cNvGrpSpPr/>
          <p:nvPr/>
        </p:nvGrpSpPr>
        <p:grpSpPr>
          <a:xfrm>
            <a:off x="270000" y="5343075"/>
            <a:ext cx="360000" cy="360000"/>
            <a:chOff x="270000" y="5343075"/>
            <a:chExt cx="360000" cy="360000"/>
          </a:xfrm>
        </p:grpSpPr>
        <p:sp>
          <p:nvSpPr>
            <p:cNvPr id="146" name="Google Shape;146;p13"/>
            <p:cNvSpPr/>
            <p:nvPr/>
          </p:nvSpPr>
          <p:spPr>
            <a:xfrm>
              <a:off x="270000" y="5343075"/>
              <a:ext cx="360000" cy="360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3"/>
            <p:cNvSpPr txBox="1"/>
            <p:nvPr/>
          </p:nvSpPr>
          <p:spPr>
            <a:xfrm>
              <a:off x="312908" y="5399925"/>
              <a:ext cx="274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2020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2019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</p:grpSp>
      <p:grpSp>
        <p:nvGrpSpPr>
          <p:cNvPr id="148" name="Google Shape;148;p13"/>
          <p:cNvGrpSpPr/>
          <p:nvPr/>
        </p:nvGrpSpPr>
        <p:grpSpPr>
          <a:xfrm>
            <a:off x="270000" y="5908000"/>
            <a:ext cx="360000" cy="360000"/>
            <a:chOff x="270000" y="5879575"/>
            <a:chExt cx="360000" cy="360000"/>
          </a:xfrm>
        </p:grpSpPr>
        <p:sp>
          <p:nvSpPr>
            <p:cNvPr id="149" name="Google Shape;149;p13"/>
            <p:cNvSpPr/>
            <p:nvPr/>
          </p:nvSpPr>
          <p:spPr>
            <a:xfrm>
              <a:off x="270000" y="5879575"/>
              <a:ext cx="360000" cy="360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3"/>
            <p:cNvSpPr txBox="1"/>
            <p:nvPr/>
          </p:nvSpPr>
          <p:spPr>
            <a:xfrm>
              <a:off x="312908" y="5936425"/>
              <a:ext cx="274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2018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2017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</p:grpSp>
      <p:grpSp>
        <p:nvGrpSpPr>
          <p:cNvPr id="151" name="Google Shape;151;p13"/>
          <p:cNvGrpSpPr/>
          <p:nvPr/>
        </p:nvGrpSpPr>
        <p:grpSpPr>
          <a:xfrm>
            <a:off x="270000" y="6472925"/>
            <a:ext cx="360000" cy="360000"/>
            <a:chOff x="270000" y="6472925"/>
            <a:chExt cx="360000" cy="360000"/>
          </a:xfrm>
        </p:grpSpPr>
        <p:sp>
          <p:nvSpPr>
            <p:cNvPr id="152" name="Google Shape;152;p13"/>
            <p:cNvSpPr/>
            <p:nvPr/>
          </p:nvSpPr>
          <p:spPr>
            <a:xfrm>
              <a:off x="270000" y="6472925"/>
              <a:ext cx="360000" cy="360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3"/>
            <p:cNvSpPr txBox="1"/>
            <p:nvPr/>
          </p:nvSpPr>
          <p:spPr>
            <a:xfrm>
              <a:off x="312908" y="6529775"/>
              <a:ext cx="274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2017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2011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</p:grpSp>
      <p:grpSp>
        <p:nvGrpSpPr>
          <p:cNvPr id="154" name="Google Shape;154;p13"/>
          <p:cNvGrpSpPr/>
          <p:nvPr/>
        </p:nvGrpSpPr>
        <p:grpSpPr>
          <a:xfrm>
            <a:off x="809976" y="5370700"/>
            <a:ext cx="2056233" cy="443375"/>
            <a:chOff x="735100" y="5370700"/>
            <a:chExt cx="2055000" cy="443375"/>
          </a:xfrm>
        </p:grpSpPr>
        <p:sp>
          <p:nvSpPr>
            <p:cNvPr id="155" name="Google Shape;155;p13"/>
            <p:cNvSpPr txBox="1"/>
            <p:nvPr/>
          </p:nvSpPr>
          <p:spPr>
            <a:xfrm>
              <a:off x="735100" y="5536875"/>
              <a:ext cx="2055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D9D9D9"/>
                  </a:solidFill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Escuela Superior de Diseño y Arquitectura</a:t>
              </a:r>
              <a:endParaRPr sz="900">
                <a:solidFill>
                  <a:srgbClr val="D9D9D9"/>
                </a:solidFill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  <p:sp>
          <p:nvSpPr>
            <p:cNvPr id="156" name="Google Shape;156;p13"/>
            <p:cNvSpPr txBox="1"/>
            <p:nvPr/>
          </p:nvSpPr>
          <p:spPr>
            <a:xfrm>
              <a:off x="735100" y="5370700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FFFFFF"/>
                  </a:solidFill>
                  <a:latin typeface="Wix Madefor Display SemiBold"/>
                  <a:ea typeface="Wix Madefor Display SemiBold"/>
                  <a:cs typeface="Wix Madefor Display SemiBold"/>
                  <a:sym typeface="Wix Madefor Display SemiBold"/>
                </a:rPr>
                <a:t>Cur. de Renderizado Unreal Engine</a:t>
              </a:r>
              <a:endParaRPr sz="900">
                <a:solidFill>
                  <a:srgbClr val="FFFFFF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endParaRPr>
            </a:p>
          </p:txBody>
        </p:sp>
      </p:grpSp>
      <p:grpSp>
        <p:nvGrpSpPr>
          <p:cNvPr id="157" name="Google Shape;157;p13"/>
          <p:cNvGrpSpPr/>
          <p:nvPr/>
        </p:nvGrpSpPr>
        <p:grpSpPr>
          <a:xfrm>
            <a:off x="809976" y="5935625"/>
            <a:ext cx="2056233" cy="304775"/>
            <a:chOff x="735100" y="5943275"/>
            <a:chExt cx="2055000" cy="304775"/>
          </a:xfrm>
        </p:grpSpPr>
        <p:sp>
          <p:nvSpPr>
            <p:cNvPr id="158" name="Google Shape;158;p13"/>
            <p:cNvSpPr txBox="1"/>
            <p:nvPr/>
          </p:nvSpPr>
          <p:spPr>
            <a:xfrm>
              <a:off x="735100" y="6109450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D9D9D9"/>
                  </a:solidFill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Plataforma Online Especializada</a:t>
              </a:r>
              <a:endParaRPr sz="900">
                <a:solidFill>
                  <a:srgbClr val="D9D9D9"/>
                </a:solidFill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  <p:sp>
          <p:nvSpPr>
            <p:cNvPr id="159" name="Google Shape;159;p13"/>
            <p:cNvSpPr txBox="1"/>
            <p:nvPr/>
          </p:nvSpPr>
          <p:spPr>
            <a:xfrm>
              <a:off x="735100" y="5943275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FFFFFF"/>
                  </a:solidFill>
                  <a:latin typeface="Wix Madefor Display SemiBold"/>
                  <a:ea typeface="Wix Madefor Display SemiBold"/>
                  <a:cs typeface="Wix Madefor Display SemiBold"/>
                  <a:sym typeface="Wix Madefor Display SemiBold"/>
                </a:rPr>
                <a:t>Cer. en Arch Viz Avanzada</a:t>
              </a:r>
              <a:endParaRPr sz="900">
                <a:solidFill>
                  <a:srgbClr val="FFFFFF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endParaRPr>
            </a:p>
          </p:txBody>
        </p:sp>
      </p:grpSp>
      <p:grpSp>
        <p:nvGrpSpPr>
          <p:cNvPr id="160" name="Google Shape;160;p13"/>
          <p:cNvGrpSpPr/>
          <p:nvPr/>
        </p:nvGrpSpPr>
        <p:grpSpPr>
          <a:xfrm>
            <a:off x="809976" y="6500550"/>
            <a:ext cx="2056233" cy="304775"/>
            <a:chOff x="735100" y="6500538"/>
            <a:chExt cx="2055000" cy="304775"/>
          </a:xfrm>
        </p:grpSpPr>
        <p:sp>
          <p:nvSpPr>
            <p:cNvPr id="161" name="Google Shape;161;p13"/>
            <p:cNvSpPr txBox="1"/>
            <p:nvPr/>
          </p:nvSpPr>
          <p:spPr>
            <a:xfrm>
              <a:off x="735100" y="6666713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D9D9D9"/>
                  </a:solidFill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Universidad Politécnica de Madrid</a:t>
              </a:r>
              <a:endParaRPr sz="900">
                <a:solidFill>
                  <a:srgbClr val="D9D9D9"/>
                </a:solidFill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  <p:sp>
          <p:nvSpPr>
            <p:cNvPr id="162" name="Google Shape;162;p13"/>
            <p:cNvSpPr txBox="1"/>
            <p:nvPr/>
          </p:nvSpPr>
          <p:spPr>
            <a:xfrm>
              <a:off x="735100" y="6500538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FFFFFF"/>
                  </a:solidFill>
                  <a:latin typeface="Wix Madefor Display SemiBold"/>
                  <a:ea typeface="Wix Madefor Display SemiBold"/>
                  <a:cs typeface="Wix Madefor Display SemiBold"/>
                  <a:sym typeface="Wix Madefor Display SemiBold"/>
                </a:rPr>
                <a:t>G. en Arquitectura</a:t>
              </a:r>
              <a:endParaRPr sz="900">
                <a:solidFill>
                  <a:srgbClr val="FFFFFF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endParaRPr>
            </a:p>
          </p:txBody>
        </p:sp>
      </p:grpSp>
      <p:sp>
        <p:nvSpPr>
          <p:cNvPr id="163" name="Google Shape;163;p13"/>
          <p:cNvSpPr txBox="1"/>
          <p:nvPr/>
        </p:nvSpPr>
        <p:spPr>
          <a:xfrm>
            <a:off x="3870150" y="4694300"/>
            <a:ext cx="31497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Creación de renders hiperrealistas para proyectos residenciales y comerciales.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Desarrollo de animaciones y recorridos virtuales interactivos.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Coordinación con arquitectos y diseñadores para plasmar ideas en visualizaciones impactantes.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Optimización de escenas para reducir tiempos de renderizado sin pérdida de calidad.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3870150" y="4479663"/>
            <a:ext cx="3149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Estudio de Arquitectura XYZ, Madrid</a:t>
            </a:r>
            <a:endParaRPr sz="900">
              <a:solidFill>
                <a:srgbClr val="434343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3870150" y="4313488"/>
            <a:ext cx="2580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Visualizador 3D Senior</a:t>
            </a:r>
            <a:endParaRPr sz="1000">
              <a:solidFill>
                <a:srgbClr val="25282D"/>
              </a:solidFill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3870150" y="6814250"/>
            <a:ext cx="31497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Producción de imágenes 3D para concursos de arquitectura y presentaciones de clientes.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Uso de motores de render avanzados para lograr acabados de alta calidad.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Postproducción en Photoshop y creación de composiciones fotorealistas.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Implementación de flujos de trabajo eficientes en la gestión de proyectos visuales.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3870150" y="6572488"/>
            <a:ext cx="2979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Agencia de Diseño ABC, Barcelona</a:t>
            </a:r>
            <a:endParaRPr sz="900">
              <a:solidFill>
                <a:srgbClr val="434343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3870150" y="6406313"/>
            <a:ext cx="2441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Especialista en Renderizado 3D</a:t>
            </a:r>
            <a:endParaRPr sz="1000">
              <a:solidFill>
                <a:srgbClr val="25282D"/>
              </a:solidFill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169" name="Google Shape;169;p13"/>
          <p:cNvSpPr txBox="1"/>
          <p:nvPr/>
        </p:nvSpPr>
        <p:spPr>
          <a:xfrm>
            <a:off x="3870150" y="8959950"/>
            <a:ext cx="31497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Desarrollo de visualizaciones arquitectónicas para clientes nacionales e internacionales.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Creación de modelos 3D detallados a partir de planos en CAD y bocetos.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Uso de bibliotecas de materiales y assets para enriquecer las escenas.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Entrega de proyectos en tiempo y forma bajo altos estándares de calidad.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3870150" y="8739438"/>
            <a:ext cx="2979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Freelance</a:t>
            </a:r>
            <a:endParaRPr sz="900">
              <a:solidFill>
                <a:srgbClr val="434343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71" name="Google Shape;171;p13"/>
          <p:cNvSpPr txBox="1"/>
          <p:nvPr/>
        </p:nvSpPr>
        <p:spPr>
          <a:xfrm>
            <a:off x="3870150" y="8573263"/>
            <a:ext cx="2441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Modelador 3D y Renderista</a:t>
            </a:r>
            <a:endParaRPr sz="1000">
              <a:solidFill>
                <a:srgbClr val="25282D"/>
              </a:solidFill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172" name="Google Shape;172;p13"/>
          <p:cNvSpPr/>
          <p:nvPr/>
        </p:nvSpPr>
        <p:spPr>
          <a:xfrm>
            <a:off x="3504750" y="4346225"/>
            <a:ext cx="10800" cy="4320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3"/>
          <p:cNvSpPr/>
          <p:nvPr/>
        </p:nvSpPr>
        <p:spPr>
          <a:xfrm>
            <a:off x="3330150" y="4285875"/>
            <a:ext cx="360000" cy="360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3"/>
          <p:cNvSpPr txBox="1"/>
          <p:nvPr/>
        </p:nvSpPr>
        <p:spPr>
          <a:xfrm>
            <a:off x="3373058" y="4342725"/>
            <a:ext cx="274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2025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2022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75" name="Google Shape;175;p13"/>
          <p:cNvSpPr/>
          <p:nvPr/>
        </p:nvSpPr>
        <p:spPr>
          <a:xfrm>
            <a:off x="3330150" y="6378700"/>
            <a:ext cx="360000" cy="360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3"/>
          <p:cNvSpPr txBox="1"/>
          <p:nvPr/>
        </p:nvSpPr>
        <p:spPr>
          <a:xfrm>
            <a:off x="3373058" y="6435550"/>
            <a:ext cx="274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2022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2019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3330150" y="8545650"/>
            <a:ext cx="360000" cy="360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3"/>
          <p:cNvSpPr txBox="1"/>
          <p:nvPr/>
        </p:nvSpPr>
        <p:spPr>
          <a:xfrm>
            <a:off x="3373058" y="8602500"/>
            <a:ext cx="274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2019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2017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grpSp>
        <p:nvGrpSpPr>
          <p:cNvPr id="179" name="Google Shape;179;p13"/>
          <p:cNvGrpSpPr/>
          <p:nvPr/>
        </p:nvGrpSpPr>
        <p:grpSpPr>
          <a:xfrm>
            <a:off x="547267" y="3832607"/>
            <a:ext cx="128824" cy="128824"/>
            <a:chOff x="886950" y="2571650"/>
            <a:chExt cx="147700" cy="147700"/>
          </a:xfrm>
        </p:grpSpPr>
        <p:sp>
          <p:nvSpPr>
            <p:cNvPr id="180" name="Google Shape;180;p13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FB7C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9525">
              <a:solidFill>
                <a:srgbClr val="FFB7C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FB7C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</p:grpSp>
      <p:sp>
        <p:nvSpPr>
          <p:cNvPr id="183" name="Google Shape;183;p13"/>
          <p:cNvSpPr txBox="1"/>
          <p:nvPr/>
        </p:nvSpPr>
        <p:spPr>
          <a:xfrm>
            <a:off x="767275" y="3835530"/>
            <a:ext cx="175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beatriznilsenporfolio.com</a:t>
            </a:r>
            <a:endParaRPr sz="800">
              <a:solidFill>
                <a:srgbClr val="25282D"/>
              </a:solidFill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