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Wix Madefor Display SemiBold"/>
      <p:regular r:id="rId7"/>
      <p:bold r:id="rId8"/>
    </p:embeddedFont>
    <p:embeddedFont>
      <p:font typeface="Wix Madefor Display"/>
      <p:regular r:id="rId9"/>
      <p:bold r:id="rId10"/>
    </p:embeddedFont>
    <p:embeddedFont>
      <p:font typeface="Wix Madefor Display Medium"/>
      <p:regular r:id="rId11"/>
      <p:bold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WixMadeforDisplayMedium-regular.fntdata"/><Relationship Id="rId10" Type="http://schemas.openxmlformats.org/officeDocument/2006/relationships/font" Target="fonts/WixMadeforDisplay-bold.fntdata"/><Relationship Id="rId12" Type="http://schemas.openxmlformats.org/officeDocument/2006/relationships/font" Target="fonts/WixMadeforDisplayMedium-bold.fntdata"/><Relationship Id="rId9" Type="http://schemas.openxmlformats.org/officeDocument/2006/relationships/font" Target="fonts/WixMadeforDisplay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WixMadeforDisplaySemiBold-regular.fntdata"/><Relationship Id="rId8" Type="http://schemas.openxmlformats.org/officeDocument/2006/relationships/font" Target="fonts/WixMadeforDisplaySemiBol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3060000" cy="10692000"/>
          </a:xfrm>
          <a:prstGeom prst="rect">
            <a:avLst/>
          </a:prstGeom>
          <a:solidFill>
            <a:srgbClr val="329FC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270000" y="270000"/>
            <a:ext cx="2520000" cy="396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7290288" y="0"/>
            <a:ext cx="270000" cy="10692000"/>
          </a:xfrm>
          <a:prstGeom prst="rect">
            <a:avLst/>
          </a:prstGeom>
          <a:solidFill>
            <a:srgbClr val="329FC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 txBox="1"/>
          <p:nvPr/>
        </p:nvSpPr>
        <p:spPr>
          <a:xfrm>
            <a:off x="767275" y="2815530"/>
            <a:ext cx="17526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rgbClr val="25282D"/>
                </a:solidFill>
                <a:latin typeface="Wix Madefor Display Medium"/>
                <a:ea typeface="Wix Madefor Display Medium"/>
                <a:cs typeface="Wix Madefor Display Medium"/>
                <a:sym typeface="Wix Madefor Display Medium"/>
              </a:rPr>
              <a:t>+34 XXX XXX XX</a:t>
            </a:r>
            <a:endParaRPr sz="800">
              <a:solidFill>
                <a:srgbClr val="25282D"/>
              </a:solidFill>
              <a:latin typeface="Wix Madefor Display Medium"/>
              <a:ea typeface="Wix Madefor Display Medium"/>
              <a:cs typeface="Wix Madefor Display Medium"/>
              <a:sym typeface="Wix Madefor Display Medium"/>
            </a:endParaRPr>
          </a:p>
        </p:txBody>
      </p:sp>
      <p:sp>
        <p:nvSpPr>
          <p:cNvPr id="58" name="Google Shape;58;p13"/>
          <p:cNvSpPr/>
          <p:nvPr/>
        </p:nvSpPr>
        <p:spPr>
          <a:xfrm>
            <a:off x="540369" y="2812200"/>
            <a:ext cx="128843" cy="129668"/>
          </a:xfrm>
          <a:custGeom>
            <a:rect b="b" l="l" r="r" t="t"/>
            <a:pathLst>
              <a:path extrusionOk="0" fill="none" h="5870" w="5832">
                <a:moveTo>
                  <a:pt x="5832" y="4383"/>
                </a:moveTo>
                <a:lnTo>
                  <a:pt x="5832" y="5260"/>
                </a:lnTo>
                <a:lnTo>
                  <a:pt x="5832" y="5260"/>
                </a:lnTo>
                <a:lnTo>
                  <a:pt x="5832" y="5374"/>
                </a:lnTo>
                <a:lnTo>
                  <a:pt x="5794" y="5488"/>
                </a:lnTo>
                <a:lnTo>
                  <a:pt x="5679" y="5679"/>
                </a:lnTo>
                <a:lnTo>
                  <a:pt x="5489" y="5793"/>
                </a:lnTo>
                <a:lnTo>
                  <a:pt x="5375" y="5831"/>
                </a:lnTo>
                <a:lnTo>
                  <a:pt x="5260" y="5870"/>
                </a:lnTo>
                <a:lnTo>
                  <a:pt x="5260" y="5870"/>
                </a:lnTo>
                <a:lnTo>
                  <a:pt x="5222" y="5831"/>
                </a:lnTo>
                <a:lnTo>
                  <a:pt x="5222" y="5831"/>
                </a:lnTo>
                <a:lnTo>
                  <a:pt x="4536" y="5717"/>
                </a:lnTo>
                <a:lnTo>
                  <a:pt x="3888" y="5565"/>
                </a:lnTo>
                <a:lnTo>
                  <a:pt x="3240" y="5298"/>
                </a:lnTo>
                <a:lnTo>
                  <a:pt x="2669" y="4955"/>
                </a:lnTo>
                <a:lnTo>
                  <a:pt x="2669" y="4955"/>
                </a:lnTo>
                <a:lnTo>
                  <a:pt x="2135" y="4574"/>
                </a:lnTo>
                <a:lnTo>
                  <a:pt x="1678" y="4155"/>
                </a:lnTo>
                <a:lnTo>
                  <a:pt x="1259" y="3697"/>
                </a:lnTo>
                <a:lnTo>
                  <a:pt x="878" y="3164"/>
                </a:lnTo>
                <a:lnTo>
                  <a:pt x="878" y="3164"/>
                </a:lnTo>
                <a:lnTo>
                  <a:pt x="573" y="2592"/>
                </a:lnTo>
                <a:lnTo>
                  <a:pt x="306" y="1944"/>
                </a:lnTo>
                <a:lnTo>
                  <a:pt x="115" y="1296"/>
                </a:lnTo>
                <a:lnTo>
                  <a:pt x="1" y="610"/>
                </a:lnTo>
                <a:lnTo>
                  <a:pt x="1" y="610"/>
                </a:lnTo>
                <a:lnTo>
                  <a:pt x="1" y="496"/>
                </a:lnTo>
                <a:lnTo>
                  <a:pt x="1" y="382"/>
                </a:lnTo>
                <a:lnTo>
                  <a:pt x="115" y="191"/>
                </a:lnTo>
                <a:lnTo>
                  <a:pt x="306" y="39"/>
                </a:lnTo>
                <a:lnTo>
                  <a:pt x="420" y="1"/>
                </a:lnTo>
                <a:lnTo>
                  <a:pt x="535" y="1"/>
                </a:lnTo>
                <a:lnTo>
                  <a:pt x="535" y="1"/>
                </a:lnTo>
                <a:lnTo>
                  <a:pt x="573" y="1"/>
                </a:lnTo>
                <a:lnTo>
                  <a:pt x="1449" y="1"/>
                </a:lnTo>
                <a:lnTo>
                  <a:pt x="1449" y="1"/>
                </a:lnTo>
                <a:lnTo>
                  <a:pt x="1678" y="39"/>
                </a:lnTo>
                <a:lnTo>
                  <a:pt x="1868" y="115"/>
                </a:lnTo>
                <a:lnTo>
                  <a:pt x="1983" y="305"/>
                </a:lnTo>
                <a:lnTo>
                  <a:pt x="2059" y="496"/>
                </a:lnTo>
                <a:lnTo>
                  <a:pt x="2059" y="496"/>
                </a:lnTo>
                <a:lnTo>
                  <a:pt x="2135" y="915"/>
                </a:lnTo>
                <a:lnTo>
                  <a:pt x="2249" y="1334"/>
                </a:lnTo>
                <a:lnTo>
                  <a:pt x="2249" y="1334"/>
                </a:lnTo>
                <a:lnTo>
                  <a:pt x="2288" y="1487"/>
                </a:lnTo>
                <a:lnTo>
                  <a:pt x="2288" y="1677"/>
                </a:lnTo>
                <a:lnTo>
                  <a:pt x="2211" y="1792"/>
                </a:lnTo>
                <a:lnTo>
                  <a:pt x="2135" y="1944"/>
                </a:lnTo>
                <a:lnTo>
                  <a:pt x="1754" y="2325"/>
                </a:lnTo>
                <a:lnTo>
                  <a:pt x="1754" y="2325"/>
                </a:lnTo>
                <a:lnTo>
                  <a:pt x="2097" y="2859"/>
                </a:lnTo>
                <a:lnTo>
                  <a:pt x="2516" y="3316"/>
                </a:lnTo>
                <a:lnTo>
                  <a:pt x="2974" y="3735"/>
                </a:lnTo>
                <a:lnTo>
                  <a:pt x="3507" y="4078"/>
                </a:lnTo>
                <a:lnTo>
                  <a:pt x="3888" y="3697"/>
                </a:lnTo>
                <a:lnTo>
                  <a:pt x="3888" y="3697"/>
                </a:lnTo>
                <a:lnTo>
                  <a:pt x="4041" y="3621"/>
                </a:lnTo>
                <a:lnTo>
                  <a:pt x="4193" y="3545"/>
                </a:lnTo>
                <a:lnTo>
                  <a:pt x="4346" y="3545"/>
                </a:lnTo>
                <a:lnTo>
                  <a:pt x="4498" y="3583"/>
                </a:lnTo>
                <a:lnTo>
                  <a:pt x="4498" y="3583"/>
                </a:lnTo>
                <a:lnTo>
                  <a:pt x="4917" y="3697"/>
                </a:lnTo>
                <a:lnTo>
                  <a:pt x="5336" y="3774"/>
                </a:lnTo>
                <a:lnTo>
                  <a:pt x="5336" y="3774"/>
                </a:lnTo>
                <a:lnTo>
                  <a:pt x="5527" y="3850"/>
                </a:lnTo>
                <a:lnTo>
                  <a:pt x="5718" y="3964"/>
                </a:lnTo>
                <a:lnTo>
                  <a:pt x="5794" y="4155"/>
                </a:lnTo>
                <a:lnTo>
                  <a:pt x="5832" y="4383"/>
                </a:lnTo>
                <a:lnTo>
                  <a:pt x="5832" y="4383"/>
                </a:lnTo>
                <a:close/>
              </a:path>
            </a:pathLst>
          </a:custGeom>
          <a:noFill/>
          <a:ln cap="rnd" cmpd="sng" w="9525">
            <a:solidFill>
              <a:srgbClr val="329F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5282D"/>
              </a:solidFill>
            </a:endParaRPr>
          </a:p>
        </p:txBody>
      </p:sp>
      <p:grpSp>
        <p:nvGrpSpPr>
          <p:cNvPr id="59" name="Google Shape;59;p13"/>
          <p:cNvGrpSpPr/>
          <p:nvPr/>
        </p:nvGrpSpPr>
        <p:grpSpPr>
          <a:xfrm>
            <a:off x="547279" y="3070831"/>
            <a:ext cx="137182" cy="108000"/>
            <a:chOff x="2156000" y="3003250"/>
            <a:chExt cx="146750" cy="117200"/>
          </a:xfrm>
        </p:grpSpPr>
        <p:sp>
          <p:nvSpPr>
            <p:cNvPr id="60" name="Google Shape;60;p13"/>
            <p:cNvSpPr/>
            <p:nvPr/>
          </p:nvSpPr>
          <p:spPr>
            <a:xfrm>
              <a:off x="2156000" y="3003250"/>
              <a:ext cx="146750" cy="117200"/>
            </a:xfrm>
            <a:custGeom>
              <a:rect b="b" l="l" r="r" t="t"/>
              <a:pathLst>
                <a:path extrusionOk="0" fill="none" h="4688" w="5870">
                  <a:moveTo>
                    <a:pt x="572" y="0"/>
                  </a:moveTo>
                  <a:lnTo>
                    <a:pt x="5298" y="0"/>
                  </a:lnTo>
                  <a:lnTo>
                    <a:pt x="5298" y="0"/>
                  </a:lnTo>
                  <a:lnTo>
                    <a:pt x="5412" y="0"/>
                  </a:lnTo>
                  <a:lnTo>
                    <a:pt x="5527" y="38"/>
                  </a:lnTo>
                  <a:lnTo>
                    <a:pt x="5717" y="153"/>
                  </a:lnTo>
                  <a:lnTo>
                    <a:pt x="5832" y="343"/>
                  </a:lnTo>
                  <a:lnTo>
                    <a:pt x="5870" y="458"/>
                  </a:lnTo>
                  <a:lnTo>
                    <a:pt x="5870" y="572"/>
                  </a:lnTo>
                  <a:lnTo>
                    <a:pt x="5870" y="4116"/>
                  </a:lnTo>
                  <a:lnTo>
                    <a:pt x="5870" y="4116"/>
                  </a:lnTo>
                  <a:lnTo>
                    <a:pt x="5870" y="4231"/>
                  </a:lnTo>
                  <a:lnTo>
                    <a:pt x="5832" y="4345"/>
                  </a:lnTo>
                  <a:lnTo>
                    <a:pt x="5717" y="4535"/>
                  </a:lnTo>
                  <a:lnTo>
                    <a:pt x="5527" y="4650"/>
                  </a:lnTo>
                  <a:lnTo>
                    <a:pt x="5412" y="4688"/>
                  </a:lnTo>
                  <a:lnTo>
                    <a:pt x="5298" y="4688"/>
                  </a:lnTo>
                  <a:lnTo>
                    <a:pt x="572" y="4688"/>
                  </a:lnTo>
                  <a:lnTo>
                    <a:pt x="572" y="4688"/>
                  </a:lnTo>
                  <a:lnTo>
                    <a:pt x="458" y="4688"/>
                  </a:lnTo>
                  <a:lnTo>
                    <a:pt x="344" y="4650"/>
                  </a:lnTo>
                  <a:lnTo>
                    <a:pt x="153" y="4535"/>
                  </a:lnTo>
                  <a:lnTo>
                    <a:pt x="39" y="4345"/>
                  </a:lnTo>
                  <a:lnTo>
                    <a:pt x="1" y="4231"/>
                  </a:lnTo>
                  <a:lnTo>
                    <a:pt x="1" y="4116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1" y="458"/>
                  </a:lnTo>
                  <a:lnTo>
                    <a:pt x="39" y="343"/>
                  </a:lnTo>
                  <a:lnTo>
                    <a:pt x="153" y="153"/>
                  </a:lnTo>
                  <a:lnTo>
                    <a:pt x="344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9525">
              <a:solidFill>
                <a:srgbClr val="329FC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25282D"/>
                </a:solidFill>
              </a:endParaRPr>
            </a:p>
          </p:txBody>
        </p:sp>
        <p:sp>
          <p:nvSpPr>
            <p:cNvPr id="61" name="Google Shape;61;p13"/>
            <p:cNvSpPr/>
            <p:nvPr/>
          </p:nvSpPr>
          <p:spPr>
            <a:xfrm>
              <a:off x="2156000" y="3014675"/>
              <a:ext cx="146750" cy="51475"/>
            </a:xfrm>
            <a:custGeom>
              <a:rect b="b" l="l" r="r" t="t"/>
              <a:pathLst>
                <a:path extrusionOk="0" fill="none" h="2059" w="5870">
                  <a:moveTo>
                    <a:pt x="5870" y="1"/>
                  </a:moveTo>
                  <a:lnTo>
                    <a:pt x="2935" y="2059"/>
                  </a:lnTo>
                  <a:lnTo>
                    <a:pt x="1" y="1"/>
                  </a:lnTo>
                </a:path>
              </a:pathLst>
            </a:custGeom>
            <a:noFill/>
            <a:ln cap="rnd" cmpd="sng" w="9525">
              <a:solidFill>
                <a:srgbClr val="329FC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25282D"/>
                </a:solidFill>
              </a:endParaRPr>
            </a:p>
          </p:txBody>
        </p:sp>
      </p:grpSp>
      <p:sp>
        <p:nvSpPr>
          <p:cNvPr id="62" name="Google Shape;62;p13"/>
          <p:cNvSpPr txBox="1"/>
          <p:nvPr/>
        </p:nvSpPr>
        <p:spPr>
          <a:xfrm>
            <a:off x="774300" y="3063337"/>
            <a:ext cx="17526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rgbClr val="25282D"/>
                </a:solidFill>
                <a:latin typeface="Wix Madefor Display Medium"/>
                <a:ea typeface="Wix Madefor Display Medium"/>
                <a:cs typeface="Wix Madefor Display Medium"/>
                <a:sym typeface="Wix Madefor Display Medium"/>
              </a:rPr>
              <a:t>b.nilsen@activacv.com</a:t>
            </a:r>
            <a:endParaRPr sz="800">
              <a:solidFill>
                <a:srgbClr val="25282D"/>
              </a:solidFill>
              <a:latin typeface="Wix Madefor Display Medium"/>
              <a:ea typeface="Wix Madefor Display Medium"/>
              <a:cs typeface="Wix Madefor Display Medium"/>
              <a:sym typeface="Wix Madefor Display Medium"/>
            </a:endParaRPr>
          </a:p>
        </p:txBody>
      </p:sp>
      <p:grpSp>
        <p:nvGrpSpPr>
          <p:cNvPr id="63" name="Google Shape;63;p13"/>
          <p:cNvGrpSpPr/>
          <p:nvPr/>
        </p:nvGrpSpPr>
        <p:grpSpPr>
          <a:xfrm>
            <a:off x="539987" y="3307805"/>
            <a:ext cx="129602" cy="155520"/>
            <a:chOff x="2792450" y="2981325"/>
            <a:chExt cx="132450" cy="162000"/>
          </a:xfrm>
        </p:grpSpPr>
        <p:sp>
          <p:nvSpPr>
            <p:cNvPr id="64" name="Google Shape;64;p13"/>
            <p:cNvSpPr/>
            <p:nvPr/>
          </p:nvSpPr>
          <p:spPr>
            <a:xfrm>
              <a:off x="2792450" y="2981325"/>
              <a:ext cx="132450" cy="162000"/>
            </a:xfrm>
            <a:custGeom>
              <a:rect b="b" l="l" r="r" t="t"/>
              <a:pathLst>
                <a:path extrusionOk="0" fill="none" h="6480" w="5298">
                  <a:moveTo>
                    <a:pt x="5298" y="2630"/>
                  </a:moveTo>
                  <a:lnTo>
                    <a:pt x="5298" y="2630"/>
                  </a:lnTo>
                  <a:lnTo>
                    <a:pt x="5298" y="3011"/>
                  </a:lnTo>
                  <a:lnTo>
                    <a:pt x="5183" y="3393"/>
                  </a:lnTo>
                  <a:lnTo>
                    <a:pt x="5069" y="3774"/>
                  </a:lnTo>
                  <a:lnTo>
                    <a:pt x="4917" y="4117"/>
                  </a:lnTo>
                  <a:lnTo>
                    <a:pt x="4688" y="4422"/>
                  </a:lnTo>
                  <a:lnTo>
                    <a:pt x="4459" y="4765"/>
                  </a:lnTo>
                  <a:lnTo>
                    <a:pt x="4002" y="5336"/>
                  </a:lnTo>
                  <a:lnTo>
                    <a:pt x="3506" y="5794"/>
                  </a:lnTo>
                  <a:lnTo>
                    <a:pt x="3087" y="6175"/>
                  </a:lnTo>
                  <a:lnTo>
                    <a:pt x="2668" y="6479"/>
                  </a:lnTo>
                  <a:lnTo>
                    <a:pt x="2668" y="6479"/>
                  </a:lnTo>
                  <a:lnTo>
                    <a:pt x="2249" y="6175"/>
                  </a:lnTo>
                  <a:lnTo>
                    <a:pt x="1830" y="5794"/>
                  </a:lnTo>
                  <a:lnTo>
                    <a:pt x="1334" y="5336"/>
                  </a:lnTo>
                  <a:lnTo>
                    <a:pt x="839" y="4765"/>
                  </a:lnTo>
                  <a:lnTo>
                    <a:pt x="648" y="4422"/>
                  </a:lnTo>
                  <a:lnTo>
                    <a:pt x="420" y="4117"/>
                  </a:lnTo>
                  <a:lnTo>
                    <a:pt x="267" y="3774"/>
                  </a:lnTo>
                  <a:lnTo>
                    <a:pt x="115" y="3393"/>
                  </a:lnTo>
                  <a:lnTo>
                    <a:pt x="38" y="3011"/>
                  </a:lnTo>
                  <a:lnTo>
                    <a:pt x="0" y="2630"/>
                  </a:lnTo>
                  <a:lnTo>
                    <a:pt x="0" y="2630"/>
                  </a:lnTo>
                  <a:lnTo>
                    <a:pt x="38" y="2364"/>
                  </a:lnTo>
                  <a:lnTo>
                    <a:pt x="77" y="2097"/>
                  </a:lnTo>
                  <a:lnTo>
                    <a:pt x="153" y="1830"/>
                  </a:lnTo>
                  <a:lnTo>
                    <a:pt x="229" y="1601"/>
                  </a:lnTo>
                  <a:lnTo>
                    <a:pt x="343" y="1373"/>
                  </a:lnTo>
                  <a:lnTo>
                    <a:pt x="458" y="1144"/>
                  </a:lnTo>
                  <a:lnTo>
                    <a:pt x="610" y="954"/>
                  </a:lnTo>
                  <a:lnTo>
                    <a:pt x="801" y="763"/>
                  </a:lnTo>
                  <a:lnTo>
                    <a:pt x="991" y="572"/>
                  </a:lnTo>
                  <a:lnTo>
                    <a:pt x="1182" y="420"/>
                  </a:lnTo>
                  <a:lnTo>
                    <a:pt x="1410" y="306"/>
                  </a:lnTo>
                  <a:lnTo>
                    <a:pt x="1639" y="191"/>
                  </a:lnTo>
                  <a:lnTo>
                    <a:pt x="1868" y="115"/>
                  </a:lnTo>
                  <a:lnTo>
                    <a:pt x="2135" y="39"/>
                  </a:lnTo>
                  <a:lnTo>
                    <a:pt x="2401" y="1"/>
                  </a:lnTo>
                  <a:lnTo>
                    <a:pt x="2668" y="1"/>
                  </a:lnTo>
                  <a:lnTo>
                    <a:pt x="2668" y="1"/>
                  </a:lnTo>
                  <a:lnTo>
                    <a:pt x="2935" y="1"/>
                  </a:lnTo>
                  <a:lnTo>
                    <a:pt x="3202" y="39"/>
                  </a:lnTo>
                  <a:lnTo>
                    <a:pt x="3468" y="115"/>
                  </a:lnTo>
                  <a:lnTo>
                    <a:pt x="3697" y="191"/>
                  </a:lnTo>
                  <a:lnTo>
                    <a:pt x="3926" y="306"/>
                  </a:lnTo>
                  <a:lnTo>
                    <a:pt x="4154" y="420"/>
                  </a:lnTo>
                  <a:lnTo>
                    <a:pt x="4345" y="572"/>
                  </a:lnTo>
                  <a:lnTo>
                    <a:pt x="4535" y="763"/>
                  </a:lnTo>
                  <a:lnTo>
                    <a:pt x="4726" y="954"/>
                  </a:lnTo>
                  <a:lnTo>
                    <a:pt x="4878" y="1144"/>
                  </a:lnTo>
                  <a:lnTo>
                    <a:pt x="4993" y="1373"/>
                  </a:lnTo>
                  <a:lnTo>
                    <a:pt x="5107" y="1601"/>
                  </a:lnTo>
                  <a:lnTo>
                    <a:pt x="5183" y="1830"/>
                  </a:lnTo>
                  <a:lnTo>
                    <a:pt x="5260" y="2097"/>
                  </a:lnTo>
                  <a:lnTo>
                    <a:pt x="5298" y="2364"/>
                  </a:lnTo>
                  <a:lnTo>
                    <a:pt x="5298" y="2630"/>
                  </a:lnTo>
                  <a:lnTo>
                    <a:pt x="5298" y="2630"/>
                  </a:lnTo>
                  <a:close/>
                </a:path>
              </a:pathLst>
            </a:custGeom>
            <a:noFill/>
            <a:ln cap="rnd" cmpd="sng" w="9525">
              <a:solidFill>
                <a:srgbClr val="329FC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25282D"/>
                </a:solidFill>
              </a:endParaRPr>
            </a:p>
          </p:txBody>
        </p:sp>
        <p:sp>
          <p:nvSpPr>
            <p:cNvPr id="65" name="Google Shape;65;p13"/>
            <p:cNvSpPr/>
            <p:nvPr/>
          </p:nvSpPr>
          <p:spPr>
            <a:xfrm>
              <a:off x="2837225" y="3025150"/>
              <a:ext cx="43850" cy="43850"/>
            </a:xfrm>
            <a:custGeom>
              <a:rect b="b" l="l" r="r" t="t"/>
              <a:pathLst>
                <a:path extrusionOk="0" fill="none" h="1754" w="1754">
                  <a:moveTo>
                    <a:pt x="877" y="1"/>
                  </a:moveTo>
                  <a:lnTo>
                    <a:pt x="877" y="1"/>
                  </a:lnTo>
                  <a:lnTo>
                    <a:pt x="1068" y="1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487" y="268"/>
                  </a:lnTo>
                  <a:lnTo>
                    <a:pt x="1601" y="382"/>
                  </a:lnTo>
                  <a:lnTo>
                    <a:pt x="1677" y="534"/>
                  </a:lnTo>
                  <a:lnTo>
                    <a:pt x="1754" y="687"/>
                  </a:lnTo>
                  <a:lnTo>
                    <a:pt x="1754" y="877"/>
                  </a:lnTo>
                  <a:lnTo>
                    <a:pt x="1754" y="877"/>
                  </a:lnTo>
                  <a:lnTo>
                    <a:pt x="1754" y="1068"/>
                  </a:lnTo>
                  <a:lnTo>
                    <a:pt x="1677" y="1220"/>
                  </a:lnTo>
                  <a:lnTo>
                    <a:pt x="1601" y="1373"/>
                  </a:lnTo>
                  <a:lnTo>
                    <a:pt x="1487" y="1525"/>
                  </a:lnTo>
                  <a:lnTo>
                    <a:pt x="1372" y="1601"/>
                  </a:lnTo>
                  <a:lnTo>
                    <a:pt x="1220" y="1716"/>
                  </a:lnTo>
                  <a:lnTo>
                    <a:pt x="1068" y="1754"/>
                  </a:lnTo>
                  <a:lnTo>
                    <a:pt x="877" y="1754"/>
                  </a:lnTo>
                  <a:lnTo>
                    <a:pt x="877" y="1754"/>
                  </a:lnTo>
                  <a:lnTo>
                    <a:pt x="687" y="1754"/>
                  </a:lnTo>
                  <a:lnTo>
                    <a:pt x="534" y="1716"/>
                  </a:lnTo>
                  <a:lnTo>
                    <a:pt x="382" y="1601"/>
                  </a:lnTo>
                  <a:lnTo>
                    <a:pt x="267" y="1525"/>
                  </a:lnTo>
                  <a:lnTo>
                    <a:pt x="153" y="1373"/>
                  </a:lnTo>
                  <a:lnTo>
                    <a:pt x="77" y="1220"/>
                  </a:lnTo>
                  <a:lnTo>
                    <a:pt x="1" y="1068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1" y="687"/>
                  </a:lnTo>
                  <a:lnTo>
                    <a:pt x="77" y="534"/>
                  </a:lnTo>
                  <a:lnTo>
                    <a:pt x="153" y="382"/>
                  </a:lnTo>
                  <a:lnTo>
                    <a:pt x="267" y="268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687" y="1"/>
                  </a:lnTo>
                  <a:lnTo>
                    <a:pt x="877" y="1"/>
                  </a:lnTo>
                  <a:lnTo>
                    <a:pt x="877" y="1"/>
                  </a:lnTo>
                  <a:close/>
                </a:path>
              </a:pathLst>
            </a:custGeom>
            <a:noFill/>
            <a:ln cap="rnd" cmpd="sng" w="9525">
              <a:solidFill>
                <a:srgbClr val="329FC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25282D"/>
                </a:solidFill>
              </a:endParaRPr>
            </a:p>
          </p:txBody>
        </p:sp>
      </p:grpSp>
      <p:sp>
        <p:nvSpPr>
          <p:cNvPr id="66" name="Google Shape;66;p13"/>
          <p:cNvSpPr txBox="1"/>
          <p:nvPr/>
        </p:nvSpPr>
        <p:spPr>
          <a:xfrm>
            <a:off x="767275" y="3324065"/>
            <a:ext cx="17526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rgbClr val="25282D"/>
                </a:solidFill>
                <a:latin typeface="Wix Madefor Display Medium"/>
                <a:ea typeface="Wix Madefor Display Medium"/>
                <a:cs typeface="Wix Madefor Display Medium"/>
                <a:sym typeface="Wix Madefor Display Medium"/>
              </a:rPr>
              <a:t>Alicante, España</a:t>
            </a:r>
            <a:endParaRPr sz="800">
              <a:solidFill>
                <a:srgbClr val="25282D"/>
              </a:solidFill>
              <a:latin typeface="Wix Madefor Display Medium"/>
              <a:ea typeface="Wix Madefor Display Medium"/>
              <a:cs typeface="Wix Madefor Display Medium"/>
              <a:sym typeface="Wix Madefor Display Medium"/>
            </a:endParaRPr>
          </a:p>
        </p:txBody>
      </p:sp>
      <p:grpSp>
        <p:nvGrpSpPr>
          <p:cNvPr id="67" name="Google Shape;67;p13"/>
          <p:cNvGrpSpPr/>
          <p:nvPr/>
        </p:nvGrpSpPr>
        <p:grpSpPr>
          <a:xfrm>
            <a:off x="547267" y="3584794"/>
            <a:ext cx="128832" cy="126344"/>
            <a:chOff x="887900" y="2989900"/>
            <a:chExt cx="146750" cy="143900"/>
          </a:xfrm>
        </p:grpSpPr>
        <p:sp>
          <p:nvSpPr>
            <p:cNvPr id="68" name="Google Shape;68;p13"/>
            <p:cNvSpPr/>
            <p:nvPr/>
          </p:nvSpPr>
          <p:spPr>
            <a:xfrm>
              <a:off x="946000" y="3038500"/>
              <a:ext cx="88650" cy="95300"/>
            </a:xfrm>
            <a:custGeom>
              <a:rect b="b" l="l" r="r" t="t"/>
              <a:pathLst>
                <a:path extrusionOk="0" fill="none" h="3812" w="3546">
                  <a:moveTo>
                    <a:pt x="1563" y="0"/>
                  </a:moveTo>
                  <a:lnTo>
                    <a:pt x="1563" y="0"/>
                  </a:lnTo>
                  <a:lnTo>
                    <a:pt x="1944" y="0"/>
                  </a:lnTo>
                  <a:lnTo>
                    <a:pt x="2326" y="77"/>
                  </a:lnTo>
                  <a:lnTo>
                    <a:pt x="2669" y="191"/>
                  </a:lnTo>
                  <a:lnTo>
                    <a:pt x="2973" y="420"/>
                  </a:lnTo>
                  <a:lnTo>
                    <a:pt x="3202" y="686"/>
                  </a:lnTo>
                  <a:lnTo>
                    <a:pt x="3393" y="991"/>
                  </a:lnTo>
                  <a:lnTo>
                    <a:pt x="3507" y="1372"/>
                  </a:lnTo>
                  <a:lnTo>
                    <a:pt x="3545" y="1753"/>
                  </a:lnTo>
                  <a:lnTo>
                    <a:pt x="3545" y="3811"/>
                  </a:lnTo>
                  <a:lnTo>
                    <a:pt x="2364" y="3811"/>
                  </a:lnTo>
                  <a:lnTo>
                    <a:pt x="2364" y="1753"/>
                  </a:lnTo>
                  <a:lnTo>
                    <a:pt x="2364" y="1753"/>
                  </a:lnTo>
                  <a:lnTo>
                    <a:pt x="2326" y="1563"/>
                  </a:lnTo>
                  <a:lnTo>
                    <a:pt x="2249" y="1410"/>
                  </a:lnTo>
                  <a:lnTo>
                    <a:pt x="2135" y="1258"/>
                  </a:lnTo>
                  <a:lnTo>
                    <a:pt x="1983" y="1182"/>
                  </a:lnTo>
                  <a:lnTo>
                    <a:pt x="1983" y="1182"/>
                  </a:lnTo>
                  <a:lnTo>
                    <a:pt x="1830" y="1144"/>
                  </a:lnTo>
                  <a:lnTo>
                    <a:pt x="1678" y="1144"/>
                  </a:lnTo>
                  <a:lnTo>
                    <a:pt x="1563" y="1220"/>
                  </a:lnTo>
                  <a:lnTo>
                    <a:pt x="1411" y="1258"/>
                  </a:lnTo>
                  <a:lnTo>
                    <a:pt x="1335" y="1372"/>
                  </a:lnTo>
                  <a:lnTo>
                    <a:pt x="1258" y="1487"/>
                  </a:lnTo>
                  <a:lnTo>
                    <a:pt x="1220" y="1601"/>
                  </a:lnTo>
                  <a:lnTo>
                    <a:pt x="1182" y="1753"/>
                  </a:lnTo>
                  <a:lnTo>
                    <a:pt x="1182" y="3811"/>
                  </a:lnTo>
                  <a:lnTo>
                    <a:pt x="1" y="3811"/>
                  </a:lnTo>
                  <a:lnTo>
                    <a:pt x="1" y="1792"/>
                  </a:lnTo>
                  <a:lnTo>
                    <a:pt x="1" y="1792"/>
                  </a:lnTo>
                  <a:lnTo>
                    <a:pt x="39" y="1487"/>
                  </a:lnTo>
                  <a:lnTo>
                    <a:pt x="115" y="1144"/>
                  </a:lnTo>
                  <a:lnTo>
                    <a:pt x="268" y="877"/>
                  </a:lnTo>
                  <a:lnTo>
                    <a:pt x="458" y="610"/>
                  </a:lnTo>
                  <a:lnTo>
                    <a:pt x="687" y="381"/>
                  </a:lnTo>
                  <a:lnTo>
                    <a:pt x="954" y="191"/>
                  </a:lnTo>
                  <a:lnTo>
                    <a:pt x="1220" y="77"/>
                  </a:lnTo>
                  <a:lnTo>
                    <a:pt x="1563" y="0"/>
                  </a:lnTo>
                  <a:lnTo>
                    <a:pt x="1563" y="0"/>
                  </a:lnTo>
                  <a:close/>
                </a:path>
              </a:pathLst>
            </a:custGeom>
            <a:noFill/>
            <a:ln cap="rnd" cmpd="sng" w="9525">
              <a:solidFill>
                <a:srgbClr val="329FC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25282D"/>
                </a:solidFill>
              </a:endParaRPr>
            </a:p>
          </p:txBody>
        </p:sp>
        <p:sp>
          <p:nvSpPr>
            <p:cNvPr id="69" name="Google Shape;69;p13"/>
            <p:cNvSpPr/>
            <p:nvPr/>
          </p:nvSpPr>
          <p:spPr>
            <a:xfrm>
              <a:off x="887900" y="3045175"/>
              <a:ext cx="28600" cy="88625"/>
            </a:xfrm>
            <a:custGeom>
              <a:rect b="b" l="l" r="r" t="t"/>
              <a:pathLst>
                <a:path extrusionOk="0" fill="none" h="3545" w="1144">
                  <a:moveTo>
                    <a:pt x="0" y="0"/>
                  </a:moveTo>
                  <a:lnTo>
                    <a:pt x="1143" y="0"/>
                  </a:lnTo>
                  <a:lnTo>
                    <a:pt x="1143" y="3544"/>
                  </a:lnTo>
                  <a:lnTo>
                    <a:pt x="0" y="354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9525">
              <a:solidFill>
                <a:srgbClr val="329FC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25282D"/>
                </a:solidFill>
              </a:endParaRPr>
            </a:p>
          </p:txBody>
        </p:sp>
        <p:sp>
          <p:nvSpPr>
            <p:cNvPr id="70" name="Google Shape;70;p13"/>
            <p:cNvSpPr/>
            <p:nvPr/>
          </p:nvSpPr>
          <p:spPr>
            <a:xfrm>
              <a:off x="887900" y="2989900"/>
              <a:ext cx="29550" cy="29575"/>
            </a:xfrm>
            <a:custGeom>
              <a:rect b="b" l="l" r="r" t="t"/>
              <a:pathLst>
                <a:path extrusionOk="0" fill="none" h="1183" w="1182">
                  <a:moveTo>
                    <a:pt x="572" y="1"/>
                  </a:moveTo>
                  <a:lnTo>
                    <a:pt x="572" y="1"/>
                  </a:lnTo>
                  <a:lnTo>
                    <a:pt x="686" y="39"/>
                  </a:lnTo>
                  <a:lnTo>
                    <a:pt x="800" y="77"/>
                  </a:lnTo>
                  <a:lnTo>
                    <a:pt x="991" y="191"/>
                  </a:lnTo>
                  <a:lnTo>
                    <a:pt x="1105" y="382"/>
                  </a:lnTo>
                  <a:lnTo>
                    <a:pt x="1143" y="496"/>
                  </a:lnTo>
                  <a:lnTo>
                    <a:pt x="1182" y="611"/>
                  </a:lnTo>
                  <a:lnTo>
                    <a:pt x="1182" y="611"/>
                  </a:lnTo>
                  <a:lnTo>
                    <a:pt x="1143" y="725"/>
                  </a:lnTo>
                  <a:lnTo>
                    <a:pt x="1105" y="839"/>
                  </a:lnTo>
                  <a:lnTo>
                    <a:pt x="991" y="1030"/>
                  </a:lnTo>
                  <a:lnTo>
                    <a:pt x="800" y="1144"/>
                  </a:lnTo>
                  <a:lnTo>
                    <a:pt x="686" y="1182"/>
                  </a:lnTo>
                  <a:lnTo>
                    <a:pt x="572" y="1182"/>
                  </a:lnTo>
                  <a:lnTo>
                    <a:pt x="572" y="1182"/>
                  </a:lnTo>
                  <a:lnTo>
                    <a:pt x="457" y="1182"/>
                  </a:lnTo>
                  <a:lnTo>
                    <a:pt x="343" y="1144"/>
                  </a:lnTo>
                  <a:lnTo>
                    <a:pt x="153" y="1030"/>
                  </a:lnTo>
                  <a:lnTo>
                    <a:pt x="38" y="839"/>
                  </a:lnTo>
                  <a:lnTo>
                    <a:pt x="0" y="725"/>
                  </a:lnTo>
                  <a:lnTo>
                    <a:pt x="0" y="611"/>
                  </a:lnTo>
                  <a:lnTo>
                    <a:pt x="0" y="611"/>
                  </a:lnTo>
                  <a:lnTo>
                    <a:pt x="0" y="496"/>
                  </a:lnTo>
                  <a:lnTo>
                    <a:pt x="38" y="382"/>
                  </a:lnTo>
                  <a:lnTo>
                    <a:pt x="153" y="191"/>
                  </a:lnTo>
                  <a:lnTo>
                    <a:pt x="343" y="77"/>
                  </a:lnTo>
                  <a:lnTo>
                    <a:pt x="457" y="39"/>
                  </a:lnTo>
                  <a:lnTo>
                    <a:pt x="572" y="1"/>
                  </a:lnTo>
                  <a:lnTo>
                    <a:pt x="572" y="1"/>
                  </a:lnTo>
                  <a:close/>
                </a:path>
              </a:pathLst>
            </a:custGeom>
            <a:noFill/>
            <a:ln cap="rnd" cmpd="sng" w="9525">
              <a:solidFill>
                <a:srgbClr val="329FC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25282D"/>
                </a:solidFill>
              </a:endParaRPr>
            </a:p>
          </p:txBody>
        </p:sp>
      </p:grpSp>
      <p:sp>
        <p:nvSpPr>
          <p:cNvPr id="71" name="Google Shape;71;p13"/>
          <p:cNvSpPr txBox="1"/>
          <p:nvPr/>
        </p:nvSpPr>
        <p:spPr>
          <a:xfrm>
            <a:off x="767275" y="3586468"/>
            <a:ext cx="17526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rgbClr val="25282D"/>
                </a:solidFill>
                <a:latin typeface="Wix Madefor Display Medium"/>
                <a:ea typeface="Wix Madefor Display Medium"/>
                <a:cs typeface="Wix Madefor Display Medium"/>
                <a:sym typeface="Wix Madefor Display Medium"/>
              </a:rPr>
              <a:t>@beatriznilsen</a:t>
            </a:r>
            <a:endParaRPr sz="800">
              <a:solidFill>
                <a:srgbClr val="25282D"/>
              </a:solidFill>
              <a:latin typeface="Wix Madefor Display Medium"/>
              <a:ea typeface="Wix Madefor Display Medium"/>
              <a:cs typeface="Wix Madefor Display Medium"/>
              <a:sym typeface="Wix Madefor Display Medium"/>
            </a:endParaRPr>
          </a:p>
        </p:txBody>
      </p:sp>
      <p:pic>
        <p:nvPicPr>
          <p:cNvPr id="72" name="Google Shape;72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0000" y="539999"/>
            <a:ext cx="1980000" cy="1980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3" name="Google Shape;73;p13"/>
          <p:cNvSpPr txBox="1"/>
          <p:nvPr/>
        </p:nvSpPr>
        <p:spPr>
          <a:xfrm>
            <a:off x="3330031" y="270000"/>
            <a:ext cx="36900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200">
                <a:solidFill>
                  <a:srgbClr val="25282D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BEATRIZ</a:t>
            </a:r>
            <a:endParaRPr sz="2200">
              <a:solidFill>
                <a:srgbClr val="25282D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200">
                <a:solidFill>
                  <a:srgbClr val="25282D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NILSEN ARNAU</a:t>
            </a:r>
            <a:endParaRPr b="1" sz="2200">
              <a:solidFill>
                <a:srgbClr val="25282D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3330000" y="1060325"/>
            <a:ext cx="3690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25282D"/>
                </a:solidFill>
                <a:latin typeface="Wix Madefor Display Medium"/>
                <a:ea typeface="Wix Madefor Display Medium"/>
                <a:cs typeface="Wix Madefor Display Medium"/>
                <a:sym typeface="Wix Madefor Display Medium"/>
              </a:rPr>
              <a:t>RENDERISTA 3D</a:t>
            </a:r>
            <a:endParaRPr sz="1200">
              <a:solidFill>
                <a:srgbClr val="25282D"/>
              </a:solidFill>
              <a:latin typeface="Wix Madefor Display Medium"/>
              <a:ea typeface="Wix Madefor Display Medium"/>
              <a:cs typeface="Wix Madefor Display Medium"/>
              <a:sym typeface="Wix Madefor Display Medium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3330150" y="2086600"/>
            <a:ext cx="3690000" cy="139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Especialista en visualización arquitectónica (ArchViz) con más de X años de experiencia en la creación de renders fotorrealistas, animaciones y recorridos virtuales para proyectos arquitectónicos. Dominio de software de modelado 3D, renderizado y postproducción. Capacidad para interpretar planos y transformar ideas en imágenes impactantes. Experiencia en colaboración con estudios de arquitectura y clientes internacionales. Apasionado por la innovación y la mejora continua en el ámbito de la representación arquitectónica.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3330151" y="3815350"/>
            <a:ext cx="24714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solidFill>
                  <a:srgbClr val="25282D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EXPERIENCIA</a:t>
            </a:r>
            <a:endParaRPr b="1" sz="1100">
              <a:solidFill>
                <a:srgbClr val="25282D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260300" y="4874975"/>
            <a:ext cx="24714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solidFill>
                  <a:srgbClr val="25282D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FORMACIÓN</a:t>
            </a:r>
            <a:endParaRPr b="1" sz="1100">
              <a:solidFill>
                <a:srgbClr val="25282D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260300" y="7299550"/>
            <a:ext cx="24714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solidFill>
                  <a:srgbClr val="25282D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HABILIDADES</a:t>
            </a:r>
            <a:endParaRPr b="1" sz="1100">
              <a:solidFill>
                <a:srgbClr val="25282D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79" name="Google Shape;79;p13"/>
          <p:cNvSpPr/>
          <p:nvPr/>
        </p:nvSpPr>
        <p:spPr>
          <a:xfrm>
            <a:off x="1476100" y="780890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3"/>
          <p:cNvSpPr txBox="1"/>
          <p:nvPr/>
        </p:nvSpPr>
        <p:spPr>
          <a:xfrm>
            <a:off x="269988" y="7811600"/>
            <a:ext cx="1074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25282D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3D Max</a:t>
            </a:r>
            <a:endParaRPr sz="900">
              <a:solidFill>
                <a:srgbClr val="25282D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81" name="Google Shape;81;p13"/>
          <p:cNvSpPr/>
          <p:nvPr/>
        </p:nvSpPr>
        <p:spPr>
          <a:xfrm>
            <a:off x="1710100" y="780890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3"/>
          <p:cNvSpPr/>
          <p:nvPr/>
        </p:nvSpPr>
        <p:spPr>
          <a:xfrm>
            <a:off x="1944100" y="780890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3"/>
          <p:cNvSpPr/>
          <p:nvPr/>
        </p:nvSpPr>
        <p:spPr>
          <a:xfrm>
            <a:off x="2178100" y="780890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3"/>
          <p:cNvSpPr/>
          <p:nvPr/>
        </p:nvSpPr>
        <p:spPr>
          <a:xfrm>
            <a:off x="2412100" y="780890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3"/>
          <p:cNvSpPr/>
          <p:nvPr/>
        </p:nvSpPr>
        <p:spPr>
          <a:xfrm>
            <a:off x="1476100" y="806255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3"/>
          <p:cNvSpPr txBox="1"/>
          <p:nvPr/>
        </p:nvSpPr>
        <p:spPr>
          <a:xfrm>
            <a:off x="269988" y="8065250"/>
            <a:ext cx="1074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25282D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V-Ray</a:t>
            </a:r>
            <a:endParaRPr sz="900">
              <a:solidFill>
                <a:srgbClr val="25282D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87" name="Google Shape;87;p13"/>
          <p:cNvSpPr/>
          <p:nvPr/>
        </p:nvSpPr>
        <p:spPr>
          <a:xfrm>
            <a:off x="1710100" y="806255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3"/>
          <p:cNvSpPr/>
          <p:nvPr/>
        </p:nvSpPr>
        <p:spPr>
          <a:xfrm>
            <a:off x="1944100" y="806255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3"/>
          <p:cNvSpPr/>
          <p:nvPr/>
        </p:nvSpPr>
        <p:spPr>
          <a:xfrm>
            <a:off x="2178100" y="806255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3"/>
          <p:cNvSpPr/>
          <p:nvPr/>
        </p:nvSpPr>
        <p:spPr>
          <a:xfrm>
            <a:off x="2412100" y="8062550"/>
            <a:ext cx="144000" cy="14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3"/>
          <p:cNvSpPr/>
          <p:nvPr/>
        </p:nvSpPr>
        <p:spPr>
          <a:xfrm>
            <a:off x="1476100" y="831620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269988" y="8318900"/>
            <a:ext cx="1074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25282D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Corona Renderer</a:t>
            </a:r>
            <a:endParaRPr sz="900">
              <a:solidFill>
                <a:srgbClr val="25282D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93" name="Google Shape;93;p13"/>
          <p:cNvSpPr/>
          <p:nvPr/>
        </p:nvSpPr>
        <p:spPr>
          <a:xfrm>
            <a:off x="1710100" y="831620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3"/>
          <p:cNvSpPr/>
          <p:nvPr/>
        </p:nvSpPr>
        <p:spPr>
          <a:xfrm>
            <a:off x="1944100" y="831620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3"/>
          <p:cNvSpPr/>
          <p:nvPr/>
        </p:nvSpPr>
        <p:spPr>
          <a:xfrm>
            <a:off x="2178100" y="831620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3"/>
          <p:cNvSpPr/>
          <p:nvPr/>
        </p:nvSpPr>
        <p:spPr>
          <a:xfrm>
            <a:off x="2412100" y="831620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3"/>
          <p:cNvSpPr/>
          <p:nvPr/>
        </p:nvSpPr>
        <p:spPr>
          <a:xfrm>
            <a:off x="1476100" y="856985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3"/>
          <p:cNvSpPr txBox="1"/>
          <p:nvPr/>
        </p:nvSpPr>
        <p:spPr>
          <a:xfrm>
            <a:off x="269988" y="8572550"/>
            <a:ext cx="1074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25282D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Photoshop</a:t>
            </a:r>
            <a:endParaRPr sz="900">
              <a:solidFill>
                <a:srgbClr val="25282D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99" name="Google Shape;99;p13"/>
          <p:cNvSpPr/>
          <p:nvPr/>
        </p:nvSpPr>
        <p:spPr>
          <a:xfrm>
            <a:off x="1710100" y="856985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3"/>
          <p:cNvSpPr/>
          <p:nvPr/>
        </p:nvSpPr>
        <p:spPr>
          <a:xfrm>
            <a:off x="1944100" y="856985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13"/>
          <p:cNvSpPr/>
          <p:nvPr/>
        </p:nvSpPr>
        <p:spPr>
          <a:xfrm>
            <a:off x="2178100" y="856985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13"/>
          <p:cNvSpPr/>
          <p:nvPr/>
        </p:nvSpPr>
        <p:spPr>
          <a:xfrm>
            <a:off x="2412100" y="8569850"/>
            <a:ext cx="144000" cy="14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3"/>
          <p:cNvSpPr/>
          <p:nvPr/>
        </p:nvSpPr>
        <p:spPr>
          <a:xfrm>
            <a:off x="2646100" y="7808900"/>
            <a:ext cx="144000" cy="14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3"/>
          <p:cNvSpPr/>
          <p:nvPr/>
        </p:nvSpPr>
        <p:spPr>
          <a:xfrm>
            <a:off x="2646100" y="8062550"/>
            <a:ext cx="144000" cy="14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3"/>
          <p:cNvSpPr/>
          <p:nvPr/>
        </p:nvSpPr>
        <p:spPr>
          <a:xfrm>
            <a:off x="2646100" y="8316200"/>
            <a:ext cx="144000" cy="14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3"/>
          <p:cNvSpPr/>
          <p:nvPr/>
        </p:nvSpPr>
        <p:spPr>
          <a:xfrm>
            <a:off x="2646100" y="8569850"/>
            <a:ext cx="144000" cy="14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3"/>
          <p:cNvSpPr/>
          <p:nvPr/>
        </p:nvSpPr>
        <p:spPr>
          <a:xfrm>
            <a:off x="1476100" y="882350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13"/>
          <p:cNvSpPr txBox="1"/>
          <p:nvPr/>
        </p:nvSpPr>
        <p:spPr>
          <a:xfrm>
            <a:off x="269988" y="8826200"/>
            <a:ext cx="1074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25282D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After Effects</a:t>
            </a:r>
            <a:endParaRPr sz="900">
              <a:solidFill>
                <a:srgbClr val="25282D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109" name="Google Shape;109;p13"/>
          <p:cNvSpPr/>
          <p:nvPr/>
        </p:nvSpPr>
        <p:spPr>
          <a:xfrm>
            <a:off x="1710100" y="882350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3"/>
          <p:cNvSpPr/>
          <p:nvPr/>
        </p:nvSpPr>
        <p:spPr>
          <a:xfrm>
            <a:off x="1944100" y="882350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13"/>
          <p:cNvSpPr/>
          <p:nvPr/>
        </p:nvSpPr>
        <p:spPr>
          <a:xfrm>
            <a:off x="2178100" y="882350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13"/>
          <p:cNvSpPr/>
          <p:nvPr/>
        </p:nvSpPr>
        <p:spPr>
          <a:xfrm>
            <a:off x="2412100" y="882350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13"/>
          <p:cNvSpPr/>
          <p:nvPr/>
        </p:nvSpPr>
        <p:spPr>
          <a:xfrm>
            <a:off x="1476100" y="907715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3"/>
          <p:cNvSpPr txBox="1"/>
          <p:nvPr/>
        </p:nvSpPr>
        <p:spPr>
          <a:xfrm>
            <a:off x="269988" y="9079850"/>
            <a:ext cx="1074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25282D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Unreal Engine</a:t>
            </a:r>
            <a:endParaRPr sz="900">
              <a:solidFill>
                <a:srgbClr val="25282D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115" name="Google Shape;115;p13"/>
          <p:cNvSpPr/>
          <p:nvPr/>
        </p:nvSpPr>
        <p:spPr>
          <a:xfrm>
            <a:off x="1710100" y="907715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3"/>
          <p:cNvSpPr/>
          <p:nvPr/>
        </p:nvSpPr>
        <p:spPr>
          <a:xfrm>
            <a:off x="1944100" y="907715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3"/>
          <p:cNvSpPr/>
          <p:nvPr/>
        </p:nvSpPr>
        <p:spPr>
          <a:xfrm>
            <a:off x="2178100" y="907715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3"/>
          <p:cNvSpPr/>
          <p:nvPr/>
        </p:nvSpPr>
        <p:spPr>
          <a:xfrm>
            <a:off x="2412100" y="9077150"/>
            <a:ext cx="144000" cy="14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13"/>
          <p:cNvSpPr/>
          <p:nvPr/>
        </p:nvSpPr>
        <p:spPr>
          <a:xfrm>
            <a:off x="1476100" y="933080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3"/>
          <p:cNvSpPr txBox="1"/>
          <p:nvPr/>
        </p:nvSpPr>
        <p:spPr>
          <a:xfrm>
            <a:off x="269988" y="9333500"/>
            <a:ext cx="1074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25282D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Español Nativo</a:t>
            </a:r>
            <a:endParaRPr sz="900">
              <a:solidFill>
                <a:srgbClr val="25282D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121" name="Google Shape;121;p13"/>
          <p:cNvSpPr/>
          <p:nvPr/>
        </p:nvSpPr>
        <p:spPr>
          <a:xfrm>
            <a:off x="1710100" y="933080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13"/>
          <p:cNvSpPr/>
          <p:nvPr/>
        </p:nvSpPr>
        <p:spPr>
          <a:xfrm>
            <a:off x="1944100" y="933080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13"/>
          <p:cNvSpPr/>
          <p:nvPr/>
        </p:nvSpPr>
        <p:spPr>
          <a:xfrm>
            <a:off x="2178100" y="933080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13"/>
          <p:cNvSpPr/>
          <p:nvPr/>
        </p:nvSpPr>
        <p:spPr>
          <a:xfrm>
            <a:off x="2412100" y="933080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13"/>
          <p:cNvSpPr/>
          <p:nvPr/>
        </p:nvSpPr>
        <p:spPr>
          <a:xfrm>
            <a:off x="1476100" y="958445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13"/>
          <p:cNvSpPr txBox="1"/>
          <p:nvPr/>
        </p:nvSpPr>
        <p:spPr>
          <a:xfrm>
            <a:off x="269988" y="9587150"/>
            <a:ext cx="1074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25282D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inglés B2</a:t>
            </a:r>
            <a:endParaRPr sz="900">
              <a:solidFill>
                <a:srgbClr val="25282D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127" name="Google Shape;127;p13"/>
          <p:cNvSpPr/>
          <p:nvPr/>
        </p:nvSpPr>
        <p:spPr>
          <a:xfrm>
            <a:off x="1710100" y="958445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13"/>
          <p:cNvSpPr/>
          <p:nvPr/>
        </p:nvSpPr>
        <p:spPr>
          <a:xfrm>
            <a:off x="1944100" y="958445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13"/>
          <p:cNvSpPr/>
          <p:nvPr/>
        </p:nvSpPr>
        <p:spPr>
          <a:xfrm>
            <a:off x="2178100" y="958445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13"/>
          <p:cNvSpPr/>
          <p:nvPr/>
        </p:nvSpPr>
        <p:spPr>
          <a:xfrm>
            <a:off x="2412100" y="9584450"/>
            <a:ext cx="144000" cy="14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13"/>
          <p:cNvSpPr/>
          <p:nvPr/>
        </p:nvSpPr>
        <p:spPr>
          <a:xfrm>
            <a:off x="2646100" y="8823500"/>
            <a:ext cx="144000" cy="14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13"/>
          <p:cNvSpPr/>
          <p:nvPr/>
        </p:nvSpPr>
        <p:spPr>
          <a:xfrm>
            <a:off x="2646100" y="9077150"/>
            <a:ext cx="144000" cy="14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13"/>
          <p:cNvSpPr/>
          <p:nvPr/>
        </p:nvSpPr>
        <p:spPr>
          <a:xfrm>
            <a:off x="2646100" y="933080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13"/>
          <p:cNvSpPr/>
          <p:nvPr/>
        </p:nvSpPr>
        <p:spPr>
          <a:xfrm>
            <a:off x="2646100" y="9584450"/>
            <a:ext cx="144000" cy="14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3"/>
          <p:cNvSpPr/>
          <p:nvPr/>
        </p:nvSpPr>
        <p:spPr>
          <a:xfrm>
            <a:off x="3330150" y="4043300"/>
            <a:ext cx="3690000" cy="108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13"/>
          <p:cNvSpPr/>
          <p:nvPr/>
        </p:nvSpPr>
        <p:spPr>
          <a:xfrm>
            <a:off x="270000" y="5100700"/>
            <a:ext cx="2520000" cy="108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3"/>
          <p:cNvSpPr/>
          <p:nvPr/>
        </p:nvSpPr>
        <p:spPr>
          <a:xfrm>
            <a:off x="270000" y="7527900"/>
            <a:ext cx="2520000" cy="108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13"/>
          <p:cNvSpPr txBox="1"/>
          <p:nvPr/>
        </p:nvSpPr>
        <p:spPr>
          <a:xfrm>
            <a:off x="3330151" y="1603750"/>
            <a:ext cx="24714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solidFill>
                  <a:srgbClr val="25282D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SOBRE MÍ</a:t>
            </a:r>
            <a:endParaRPr b="1" sz="1100">
              <a:solidFill>
                <a:srgbClr val="25282D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139" name="Google Shape;139;p13"/>
          <p:cNvSpPr/>
          <p:nvPr/>
        </p:nvSpPr>
        <p:spPr>
          <a:xfrm>
            <a:off x="3330150" y="1831450"/>
            <a:ext cx="3690000" cy="108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13"/>
          <p:cNvSpPr/>
          <p:nvPr/>
        </p:nvSpPr>
        <p:spPr>
          <a:xfrm>
            <a:off x="444600" y="5403425"/>
            <a:ext cx="10800" cy="1298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1" name="Google Shape;141;p13"/>
          <p:cNvGrpSpPr/>
          <p:nvPr/>
        </p:nvGrpSpPr>
        <p:grpSpPr>
          <a:xfrm>
            <a:off x="270000" y="5343075"/>
            <a:ext cx="360000" cy="360000"/>
            <a:chOff x="270000" y="5343075"/>
            <a:chExt cx="360000" cy="360000"/>
          </a:xfrm>
        </p:grpSpPr>
        <p:sp>
          <p:nvSpPr>
            <p:cNvPr id="142" name="Google Shape;142;p13"/>
            <p:cNvSpPr/>
            <p:nvPr/>
          </p:nvSpPr>
          <p:spPr>
            <a:xfrm>
              <a:off x="270000" y="5343075"/>
              <a:ext cx="360000" cy="360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3"/>
            <p:cNvSpPr txBox="1"/>
            <p:nvPr/>
          </p:nvSpPr>
          <p:spPr>
            <a:xfrm>
              <a:off x="312908" y="5399925"/>
              <a:ext cx="2742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800">
                  <a:latin typeface="Wix Madefor Display"/>
                  <a:ea typeface="Wix Madefor Display"/>
                  <a:cs typeface="Wix Madefor Display"/>
                  <a:sym typeface="Wix Madefor Display"/>
                </a:rPr>
                <a:t>2020</a:t>
              </a:r>
              <a:endParaRPr sz="800">
                <a:latin typeface="Wix Madefor Display"/>
                <a:ea typeface="Wix Madefor Display"/>
                <a:cs typeface="Wix Madefor Display"/>
                <a:sym typeface="Wix Madefor Display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800">
                  <a:latin typeface="Wix Madefor Display"/>
                  <a:ea typeface="Wix Madefor Display"/>
                  <a:cs typeface="Wix Madefor Display"/>
                  <a:sym typeface="Wix Madefor Display"/>
                </a:rPr>
                <a:t>2019</a:t>
              </a:r>
              <a:endParaRPr sz="800">
                <a:latin typeface="Wix Madefor Display"/>
                <a:ea typeface="Wix Madefor Display"/>
                <a:cs typeface="Wix Madefor Display"/>
                <a:sym typeface="Wix Madefor Display"/>
              </a:endParaRPr>
            </a:p>
          </p:txBody>
        </p:sp>
      </p:grpSp>
      <p:grpSp>
        <p:nvGrpSpPr>
          <p:cNvPr id="144" name="Google Shape;144;p13"/>
          <p:cNvGrpSpPr/>
          <p:nvPr/>
        </p:nvGrpSpPr>
        <p:grpSpPr>
          <a:xfrm>
            <a:off x="270000" y="5908000"/>
            <a:ext cx="360000" cy="360000"/>
            <a:chOff x="270000" y="5879575"/>
            <a:chExt cx="360000" cy="360000"/>
          </a:xfrm>
        </p:grpSpPr>
        <p:sp>
          <p:nvSpPr>
            <p:cNvPr id="145" name="Google Shape;145;p13"/>
            <p:cNvSpPr/>
            <p:nvPr/>
          </p:nvSpPr>
          <p:spPr>
            <a:xfrm>
              <a:off x="270000" y="5879575"/>
              <a:ext cx="360000" cy="360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3"/>
            <p:cNvSpPr txBox="1"/>
            <p:nvPr/>
          </p:nvSpPr>
          <p:spPr>
            <a:xfrm>
              <a:off x="312908" y="5936425"/>
              <a:ext cx="2742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800">
                  <a:latin typeface="Wix Madefor Display"/>
                  <a:ea typeface="Wix Madefor Display"/>
                  <a:cs typeface="Wix Madefor Display"/>
                  <a:sym typeface="Wix Madefor Display"/>
                </a:rPr>
                <a:t>2018</a:t>
              </a:r>
              <a:endParaRPr sz="800">
                <a:latin typeface="Wix Madefor Display"/>
                <a:ea typeface="Wix Madefor Display"/>
                <a:cs typeface="Wix Madefor Display"/>
                <a:sym typeface="Wix Madefor Display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800">
                  <a:latin typeface="Wix Madefor Display"/>
                  <a:ea typeface="Wix Madefor Display"/>
                  <a:cs typeface="Wix Madefor Display"/>
                  <a:sym typeface="Wix Madefor Display"/>
                </a:rPr>
                <a:t>2017</a:t>
              </a:r>
              <a:endParaRPr sz="800">
                <a:latin typeface="Wix Madefor Display"/>
                <a:ea typeface="Wix Madefor Display"/>
                <a:cs typeface="Wix Madefor Display"/>
                <a:sym typeface="Wix Madefor Display"/>
              </a:endParaRPr>
            </a:p>
          </p:txBody>
        </p:sp>
      </p:grpSp>
      <p:grpSp>
        <p:nvGrpSpPr>
          <p:cNvPr id="147" name="Google Shape;147;p13"/>
          <p:cNvGrpSpPr/>
          <p:nvPr/>
        </p:nvGrpSpPr>
        <p:grpSpPr>
          <a:xfrm>
            <a:off x="270000" y="6472925"/>
            <a:ext cx="360000" cy="360000"/>
            <a:chOff x="270000" y="6472925"/>
            <a:chExt cx="360000" cy="360000"/>
          </a:xfrm>
        </p:grpSpPr>
        <p:sp>
          <p:nvSpPr>
            <p:cNvPr id="148" name="Google Shape;148;p13"/>
            <p:cNvSpPr/>
            <p:nvPr/>
          </p:nvSpPr>
          <p:spPr>
            <a:xfrm>
              <a:off x="270000" y="6472925"/>
              <a:ext cx="360000" cy="360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3"/>
            <p:cNvSpPr txBox="1"/>
            <p:nvPr/>
          </p:nvSpPr>
          <p:spPr>
            <a:xfrm>
              <a:off x="312908" y="6529775"/>
              <a:ext cx="2742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800">
                  <a:latin typeface="Wix Madefor Display"/>
                  <a:ea typeface="Wix Madefor Display"/>
                  <a:cs typeface="Wix Madefor Display"/>
                  <a:sym typeface="Wix Madefor Display"/>
                </a:rPr>
                <a:t>2017</a:t>
              </a:r>
              <a:endParaRPr sz="800">
                <a:latin typeface="Wix Madefor Display"/>
                <a:ea typeface="Wix Madefor Display"/>
                <a:cs typeface="Wix Madefor Display"/>
                <a:sym typeface="Wix Madefor Display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800">
                  <a:latin typeface="Wix Madefor Display"/>
                  <a:ea typeface="Wix Madefor Display"/>
                  <a:cs typeface="Wix Madefor Display"/>
                  <a:sym typeface="Wix Madefor Display"/>
                </a:rPr>
                <a:t>2011</a:t>
              </a:r>
              <a:endParaRPr sz="800">
                <a:latin typeface="Wix Madefor Display"/>
                <a:ea typeface="Wix Madefor Display"/>
                <a:cs typeface="Wix Madefor Display"/>
                <a:sym typeface="Wix Madefor Display"/>
              </a:endParaRPr>
            </a:p>
          </p:txBody>
        </p:sp>
      </p:grpSp>
      <p:grpSp>
        <p:nvGrpSpPr>
          <p:cNvPr id="150" name="Google Shape;150;p13"/>
          <p:cNvGrpSpPr/>
          <p:nvPr/>
        </p:nvGrpSpPr>
        <p:grpSpPr>
          <a:xfrm>
            <a:off x="809976" y="5370700"/>
            <a:ext cx="2056233" cy="443375"/>
            <a:chOff x="735100" y="5370700"/>
            <a:chExt cx="2055000" cy="443375"/>
          </a:xfrm>
        </p:grpSpPr>
        <p:sp>
          <p:nvSpPr>
            <p:cNvPr id="151" name="Google Shape;151;p13"/>
            <p:cNvSpPr txBox="1"/>
            <p:nvPr/>
          </p:nvSpPr>
          <p:spPr>
            <a:xfrm>
              <a:off x="735100" y="5536875"/>
              <a:ext cx="2055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900">
                  <a:solidFill>
                    <a:srgbClr val="434343"/>
                  </a:solidFill>
                  <a:latin typeface="Wix Madefor Display"/>
                  <a:ea typeface="Wix Madefor Display"/>
                  <a:cs typeface="Wix Madefor Display"/>
                  <a:sym typeface="Wix Madefor Display"/>
                </a:rPr>
                <a:t>Escuela Superior de Diseño y Arquitectura</a:t>
              </a:r>
              <a:endParaRPr sz="900">
                <a:solidFill>
                  <a:srgbClr val="434343"/>
                </a:solidFill>
                <a:latin typeface="Wix Madefor Display"/>
                <a:ea typeface="Wix Madefor Display"/>
                <a:cs typeface="Wix Madefor Display"/>
                <a:sym typeface="Wix Madefor Display"/>
              </a:endParaRPr>
            </a:p>
          </p:txBody>
        </p:sp>
        <p:sp>
          <p:nvSpPr>
            <p:cNvPr id="152" name="Google Shape;152;p13"/>
            <p:cNvSpPr txBox="1"/>
            <p:nvPr/>
          </p:nvSpPr>
          <p:spPr>
            <a:xfrm>
              <a:off x="735100" y="5370700"/>
              <a:ext cx="20550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900">
                  <a:solidFill>
                    <a:srgbClr val="25282D"/>
                  </a:solidFill>
                  <a:latin typeface="Wix Madefor Display SemiBold"/>
                  <a:ea typeface="Wix Madefor Display SemiBold"/>
                  <a:cs typeface="Wix Madefor Display SemiBold"/>
                  <a:sym typeface="Wix Madefor Display SemiBold"/>
                </a:rPr>
                <a:t>Cur. de Renderizado Unreal Engine</a:t>
              </a:r>
              <a:endParaRPr sz="900">
                <a:solidFill>
                  <a:srgbClr val="25282D"/>
                </a:solidFill>
                <a:latin typeface="Wix Madefor Display SemiBold"/>
                <a:ea typeface="Wix Madefor Display SemiBold"/>
                <a:cs typeface="Wix Madefor Display SemiBold"/>
                <a:sym typeface="Wix Madefor Display SemiBold"/>
              </a:endParaRPr>
            </a:p>
          </p:txBody>
        </p:sp>
      </p:grpSp>
      <p:grpSp>
        <p:nvGrpSpPr>
          <p:cNvPr id="153" name="Google Shape;153;p13"/>
          <p:cNvGrpSpPr/>
          <p:nvPr/>
        </p:nvGrpSpPr>
        <p:grpSpPr>
          <a:xfrm>
            <a:off x="809976" y="5935625"/>
            <a:ext cx="2056233" cy="304775"/>
            <a:chOff x="735100" y="5943275"/>
            <a:chExt cx="2055000" cy="304775"/>
          </a:xfrm>
        </p:grpSpPr>
        <p:sp>
          <p:nvSpPr>
            <p:cNvPr id="154" name="Google Shape;154;p13"/>
            <p:cNvSpPr txBox="1"/>
            <p:nvPr/>
          </p:nvSpPr>
          <p:spPr>
            <a:xfrm>
              <a:off x="735100" y="6109450"/>
              <a:ext cx="20550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900">
                  <a:solidFill>
                    <a:srgbClr val="434343"/>
                  </a:solidFill>
                  <a:latin typeface="Wix Madefor Display"/>
                  <a:ea typeface="Wix Madefor Display"/>
                  <a:cs typeface="Wix Madefor Display"/>
                  <a:sym typeface="Wix Madefor Display"/>
                </a:rPr>
                <a:t>Plataforma Online Especializada</a:t>
              </a:r>
              <a:endParaRPr sz="900">
                <a:solidFill>
                  <a:srgbClr val="434343"/>
                </a:solidFill>
                <a:latin typeface="Wix Madefor Display"/>
                <a:ea typeface="Wix Madefor Display"/>
                <a:cs typeface="Wix Madefor Display"/>
                <a:sym typeface="Wix Madefor Display"/>
              </a:endParaRPr>
            </a:p>
          </p:txBody>
        </p:sp>
        <p:sp>
          <p:nvSpPr>
            <p:cNvPr id="155" name="Google Shape;155;p13"/>
            <p:cNvSpPr txBox="1"/>
            <p:nvPr/>
          </p:nvSpPr>
          <p:spPr>
            <a:xfrm>
              <a:off x="735100" y="5943275"/>
              <a:ext cx="20550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900">
                  <a:solidFill>
                    <a:srgbClr val="25282D"/>
                  </a:solidFill>
                  <a:latin typeface="Wix Madefor Display SemiBold"/>
                  <a:ea typeface="Wix Madefor Display SemiBold"/>
                  <a:cs typeface="Wix Madefor Display SemiBold"/>
                  <a:sym typeface="Wix Madefor Display SemiBold"/>
                </a:rPr>
                <a:t>Cer. en Arch Viz Avanzada</a:t>
              </a:r>
              <a:endParaRPr sz="900">
                <a:solidFill>
                  <a:srgbClr val="25282D"/>
                </a:solidFill>
                <a:latin typeface="Wix Madefor Display SemiBold"/>
                <a:ea typeface="Wix Madefor Display SemiBold"/>
                <a:cs typeface="Wix Madefor Display SemiBold"/>
                <a:sym typeface="Wix Madefor Display SemiBold"/>
              </a:endParaRPr>
            </a:p>
          </p:txBody>
        </p:sp>
      </p:grpSp>
      <p:grpSp>
        <p:nvGrpSpPr>
          <p:cNvPr id="156" name="Google Shape;156;p13"/>
          <p:cNvGrpSpPr/>
          <p:nvPr/>
        </p:nvGrpSpPr>
        <p:grpSpPr>
          <a:xfrm>
            <a:off x="809976" y="6500550"/>
            <a:ext cx="2056233" cy="304775"/>
            <a:chOff x="735100" y="6500538"/>
            <a:chExt cx="2055000" cy="304775"/>
          </a:xfrm>
        </p:grpSpPr>
        <p:sp>
          <p:nvSpPr>
            <p:cNvPr id="157" name="Google Shape;157;p13"/>
            <p:cNvSpPr txBox="1"/>
            <p:nvPr/>
          </p:nvSpPr>
          <p:spPr>
            <a:xfrm>
              <a:off x="735100" y="6666713"/>
              <a:ext cx="20550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900">
                  <a:solidFill>
                    <a:srgbClr val="434343"/>
                  </a:solidFill>
                  <a:latin typeface="Wix Madefor Display"/>
                  <a:ea typeface="Wix Madefor Display"/>
                  <a:cs typeface="Wix Madefor Display"/>
                  <a:sym typeface="Wix Madefor Display"/>
                </a:rPr>
                <a:t>Universidad Politécnica de Madrid</a:t>
              </a:r>
              <a:endParaRPr sz="900">
                <a:solidFill>
                  <a:srgbClr val="434343"/>
                </a:solidFill>
                <a:latin typeface="Wix Madefor Display"/>
                <a:ea typeface="Wix Madefor Display"/>
                <a:cs typeface="Wix Madefor Display"/>
                <a:sym typeface="Wix Madefor Display"/>
              </a:endParaRPr>
            </a:p>
          </p:txBody>
        </p:sp>
        <p:sp>
          <p:nvSpPr>
            <p:cNvPr id="158" name="Google Shape;158;p13"/>
            <p:cNvSpPr txBox="1"/>
            <p:nvPr/>
          </p:nvSpPr>
          <p:spPr>
            <a:xfrm>
              <a:off x="735100" y="6500538"/>
              <a:ext cx="20550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900">
                  <a:solidFill>
                    <a:srgbClr val="25282D"/>
                  </a:solidFill>
                  <a:latin typeface="Wix Madefor Display SemiBold"/>
                  <a:ea typeface="Wix Madefor Display SemiBold"/>
                  <a:cs typeface="Wix Madefor Display SemiBold"/>
                  <a:sym typeface="Wix Madefor Display SemiBold"/>
                </a:rPr>
                <a:t>G. en Arquitectura</a:t>
              </a:r>
              <a:endParaRPr sz="900">
                <a:solidFill>
                  <a:srgbClr val="25282D"/>
                </a:solidFill>
                <a:latin typeface="Wix Madefor Display SemiBold"/>
                <a:ea typeface="Wix Madefor Display SemiBold"/>
                <a:cs typeface="Wix Madefor Display SemiBold"/>
                <a:sym typeface="Wix Madefor Display SemiBold"/>
              </a:endParaRPr>
            </a:p>
          </p:txBody>
        </p:sp>
      </p:grpSp>
      <p:sp>
        <p:nvSpPr>
          <p:cNvPr id="159" name="Google Shape;159;p13"/>
          <p:cNvSpPr txBox="1"/>
          <p:nvPr/>
        </p:nvSpPr>
        <p:spPr>
          <a:xfrm>
            <a:off x="3870150" y="4694300"/>
            <a:ext cx="3149700" cy="139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Creación de renders hiperrealistas para proyectos residenciales y comerciales.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Desarrollo de animaciones y recorridos virtuales interactivos.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Coordinación con arquitectos y diseñadores para plasmar ideas en visualizaciones impactantes.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Optimización de escenas para reducir tiempos de renderizado sin pérdida de calidad.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160" name="Google Shape;160;p13"/>
          <p:cNvSpPr txBox="1"/>
          <p:nvPr/>
        </p:nvSpPr>
        <p:spPr>
          <a:xfrm>
            <a:off x="3870150" y="4479663"/>
            <a:ext cx="31497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434343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Estudio de Arquitectura XYZ, Madrid</a:t>
            </a:r>
            <a:endParaRPr sz="900">
              <a:solidFill>
                <a:srgbClr val="434343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161" name="Google Shape;161;p13"/>
          <p:cNvSpPr txBox="1"/>
          <p:nvPr/>
        </p:nvSpPr>
        <p:spPr>
          <a:xfrm>
            <a:off x="3870150" y="4313488"/>
            <a:ext cx="25803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25282D"/>
                </a:solidFill>
                <a:latin typeface="Wix Madefor Display SemiBold"/>
                <a:ea typeface="Wix Madefor Display SemiBold"/>
                <a:cs typeface="Wix Madefor Display SemiBold"/>
                <a:sym typeface="Wix Madefor Display SemiBold"/>
              </a:rPr>
              <a:t>Visualizador 3D Senior</a:t>
            </a:r>
            <a:endParaRPr sz="1000">
              <a:solidFill>
                <a:srgbClr val="25282D"/>
              </a:solidFill>
              <a:latin typeface="Wix Madefor Display SemiBold"/>
              <a:ea typeface="Wix Madefor Display SemiBold"/>
              <a:cs typeface="Wix Madefor Display SemiBold"/>
              <a:sym typeface="Wix Madefor Display SemiBold"/>
            </a:endParaRPr>
          </a:p>
        </p:txBody>
      </p:sp>
      <p:sp>
        <p:nvSpPr>
          <p:cNvPr id="162" name="Google Shape;162;p13"/>
          <p:cNvSpPr txBox="1"/>
          <p:nvPr/>
        </p:nvSpPr>
        <p:spPr>
          <a:xfrm>
            <a:off x="3870150" y="6814250"/>
            <a:ext cx="3149700" cy="139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Producción de imágenes 3D para concursos de arquitectura y presentaciones de clientes.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Uso de motores de render avanzados para lograr acabados de alta calidad.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Postproducción en Photoshop y creación de composiciones fotorealistas.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Implementación de flujos de trabajo eficientes en la gestión de proyectos visuales.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163" name="Google Shape;163;p13"/>
          <p:cNvSpPr txBox="1"/>
          <p:nvPr/>
        </p:nvSpPr>
        <p:spPr>
          <a:xfrm>
            <a:off x="3870150" y="6572488"/>
            <a:ext cx="2979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434343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Agencia de Diseño ABC, Barcelona</a:t>
            </a:r>
            <a:endParaRPr sz="900">
              <a:solidFill>
                <a:srgbClr val="434343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164" name="Google Shape;164;p13"/>
          <p:cNvSpPr txBox="1"/>
          <p:nvPr/>
        </p:nvSpPr>
        <p:spPr>
          <a:xfrm>
            <a:off x="3870150" y="6406313"/>
            <a:ext cx="24417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25282D"/>
                </a:solidFill>
                <a:latin typeface="Wix Madefor Display SemiBold"/>
                <a:ea typeface="Wix Madefor Display SemiBold"/>
                <a:cs typeface="Wix Madefor Display SemiBold"/>
                <a:sym typeface="Wix Madefor Display SemiBold"/>
              </a:rPr>
              <a:t>Especialista en Renderizado 3D</a:t>
            </a:r>
            <a:endParaRPr sz="1000">
              <a:solidFill>
                <a:srgbClr val="25282D"/>
              </a:solidFill>
              <a:latin typeface="Wix Madefor Display SemiBold"/>
              <a:ea typeface="Wix Madefor Display SemiBold"/>
              <a:cs typeface="Wix Madefor Display SemiBold"/>
              <a:sym typeface="Wix Madefor Display SemiBold"/>
            </a:endParaRPr>
          </a:p>
        </p:txBody>
      </p:sp>
      <p:sp>
        <p:nvSpPr>
          <p:cNvPr id="165" name="Google Shape;165;p13"/>
          <p:cNvSpPr txBox="1"/>
          <p:nvPr/>
        </p:nvSpPr>
        <p:spPr>
          <a:xfrm>
            <a:off x="3870150" y="8959950"/>
            <a:ext cx="3149700" cy="139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Desarrollo de visualizaciones arquitectónicas para clientes nacionales e internacionales.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Creación de modelos 3D detallados a partir de planos en CAD y bocetos.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Uso de bibliotecas de materiales y assets para enriquecer las escenas.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Entrega de proyectos en tiempo y forma bajo altos estándares de calidad.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166" name="Google Shape;166;p13"/>
          <p:cNvSpPr txBox="1"/>
          <p:nvPr/>
        </p:nvSpPr>
        <p:spPr>
          <a:xfrm>
            <a:off x="3870150" y="8739438"/>
            <a:ext cx="2979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434343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Freelance</a:t>
            </a:r>
            <a:endParaRPr sz="900">
              <a:solidFill>
                <a:srgbClr val="434343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167" name="Google Shape;167;p13"/>
          <p:cNvSpPr txBox="1"/>
          <p:nvPr/>
        </p:nvSpPr>
        <p:spPr>
          <a:xfrm>
            <a:off x="3870150" y="8573263"/>
            <a:ext cx="24417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25282D"/>
                </a:solidFill>
                <a:latin typeface="Wix Madefor Display SemiBold"/>
                <a:ea typeface="Wix Madefor Display SemiBold"/>
                <a:cs typeface="Wix Madefor Display SemiBold"/>
                <a:sym typeface="Wix Madefor Display SemiBold"/>
              </a:rPr>
              <a:t>Modelador 3D y Renderista</a:t>
            </a:r>
            <a:endParaRPr sz="1000">
              <a:solidFill>
                <a:srgbClr val="25282D"/>
              </a:solidFill>
              <a:latin typeface="Wix Madefor Display SemiBold"/>
              <a:ea typeface="Wix Madefor Display SemiBold"/>
              <a:cs typeface="Wix Madefor Display SemiBold"/>
              <a:sym typeface="Wix Madefor Display SemiBold"/>
            </a:endParaRPr>
          </a:p>
        </p:txBody>
      </p:sp>
      <p:sp>
        <p:nvSpPr>
          <p:cNvPr id="168" name="Google Shape;168;p13"/>
          <p:cNvSpPr/>
          <p:nvPr/>
        </p:nvSpPr>
        <p:spPr>
          <a:xfrm>
            <a:off x="3504750" y="4346225"/>
            <a:ext cx="10800" cy="4320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13"/>
          <p:cNvSpPr/>
          <p:nvPr/>
        </p:nvSpPr>
        <p:spPr>
          <a:xfrm>
            <a:off x="3330150" y="4285875"/>
            <a:ext cx="360000" cy="360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13"/>
          <p:cNvSpPr txBox="1"/>
          <p:nvPr/>
        </p:nvSpPr>
        <p:spPr>
          <a:xfrm>
            <a:off x="3373058" y="4342725"/>
            <a:ext cx="2742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rgbClr val="FFFFFF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2025</a:t>
            </a:r>
            <a:endParaRPr sz="800">
              <a:solidFill>
                <a:srgbClr val="FFFFFF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rgbClr val="FFFFFF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2022</a:t>
            </a:r>
            <a:endParaRPr sz="800">
              <a:solidFill>
                <a:srgbClr val="FFFFFF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171" name="Google Shape;171;p13"/>
          <p:cNvSpPr/>
          <p:nvPr/>
        </p:nvSpPr>
        <p:spPr>
          <a:xfrm>
            <a:off x="3330150" y="6378700"/>
            <a:ext cx="360000" cy="360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13"/>
          <p:cNvSpPr txBox="1"/>
          <p:nvPr/>
        </p:nvSpPr>
        <p:spPr>
          <a:xfrm>
            <a:off x="3373058" y="6435550"/>
            <a:ext cx="2742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rgbClr val="FFFFFF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2022</a:t>
            </a:r>
            <a:endParaRPr sz="800">
              <a:solidFill>
                <a:srgbClr val="FFFFFF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rgbClr val="FFFFFF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2019</a:t>
            </a:r>
            <a:endParaRPr sz="800">
              <a:solidFill>
                <a:srgbClr val="FFFFFF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173" name="Google Shape;173;p13"/>
          <p:cNvSpPr/>
          <p:nvPr/>
        </p:nvSpPr>
        <p:spPr>
          <a:xfrm>
            <a:off x="3330150" y="8545650"/>
            <a:ext cx="360000" cy="360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13"/>
          <p:cNvSpPr txBox="1"/>
          <p:nvPr/>
        </p:nvSpPr>
        <p:spPr>
          <a:xfrm>
            <a:off x="3373058" y="8602500"/>
            <a:ext cx="2742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rgbClr val="FFFFFF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2019</a:t>
            </a:r>
            <a:endParaRPr sz="800">
              <a:solidFill>
                <a:srgbClr val="FFFFFF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rgbClr val="FFFFFF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2017</a:t>
            </a:r>
            <a:endParaRPr sz="800">
              <a:solidFill>
                <a:srgbClr val="FFFFFF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grpSp>
        <p:nvGrpSpPr>
          <p:cNvPr id="175" name="Google Shape;175;p13"/>
          <p:cNvGrpSpPr/>
          <p:nvPr/>
        </p:nvGrpSpPr>
        <p:grpSpPr>
          <a:xfrm>
            <a:off x="547267" y="3832607"/>
            <a:ext cx="128824" cy="128824"/>
            <a:chOff x="886950" y="2571650"/>
            <a:chExt cx="147700" cy="147700"/>
          </a:xfrm>
        </p:grpSpPr>
        <p:sp>
          <p:nvSpPr>
            <p:cNvPr id="176" name="Google Shape;176;p13"/>
            <p:cNvSpPr/>
            <p:nvPr/>
          </p:nvSpPr>
          <p:spPr>
            <a:xfrm>
              <a:off x="887900" y="2571650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2935" y="1"/>
                  </a:moveTo>
                  <a:lnTo>
                    <a:pt x="2935" y="1"/>
                  </a:lnTo>
                  <a:lnTo>
                    <a:pt x="3239" y="39"/>
                  </a:lnTo>
                  <a:lnTo>
                    <a:pt x="3506" y="77"/>
                  </a:lnTo>
                  <a:lnTo>
                    <a:pt x="3811" y="153"/>
                  </a:lnTo>
                  <a:lnTo>
                    <a:pt x="4078" y="229"/>
                  </a:lnTo>
                  <a:lnTo>
                    <a:pt x="4345" y="382"/>
                  </a:lnTo>
                  <a:lnTo>
                    <a:pt x="4573" y="496"/>
                  </a:lnTo>
                  <a:lnTo>
                    <a:pt x="4802" y="686"/>
                  </a:lnTo>
                  <a:lnTo>
                    <a:pt x="5031" y="877"/>
                  </a:lnTo>
                  <a:lnTo>
                    <a:pt x="5221" y="1068"/>
                  </a:lnTo>
                  <a:lnTo>
                    <a:pt x="5374" y="1296"/>
                  </a:lnTo>
                  <a:lnTo>
                    <a:pt x="5526" y="1563"/>
                  </a:lnTo>
                  <a:lnTo>
                    <a:pt x="5640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869" y="2668"/>
                  </a:lnTo>
                  <a:lnTo>
                    <a:pt x="5869" y="2935"/>
                  </a:lnTo>
                  <a:lnTo>
                    <a:pt x="5869" y="2935"/>
                  </a:lnTo>
                  <a:lnTo>
                    <a:pt x="5869" y="3240"/>
                  </a:lnTo>
                  <a:lnTo>
                    <a:pt x="5831" y="3545"/>
                  </a:lnTo>
                  <a:lnTo>
                    <a:pt x="5755" y="3812"/>
                  </a:lnTo>
                  <a:lnTo>
                    <a:pt x="5640" y="4116"/>
                  </a:lnTo>
                  <a:lnTo>
                    <a:pt x="5526" y="4345"/>
                  </a:lnTo>
                  <a:lnTo>
                    <a:pt x="5374" y="4612"/>
                  </a:lnTo>
                  <a:lnTo>
                    <a:pt x="5221" y="4840"/>
                  </a:lnTo>
                  <a:lnTo>
                    <a:pt x="5031" y="5031"/>
                  </a:lnTo>
                  <a:lnTo>
                    <a:pt x="4802" y="5222"/>
                  </a:lnTo>
                  <a:lnTo>
                    <a:pt x="4573" y="5412"/>
                  </a:lnTo>
                  <a:lnTo>
                    <a:pt x="4345" y="5526"/>
                  </a:lnTo>
                  <a:lnTo>
                    <a:pt x="4078" y="5679"/>
                  </a:lnTo>
                  <a:lnTo>
                    <a:pt x="3811" y="5755"/>
                  </a:lnTo>
                  <a:lnTo>
                    <a:pt x="3506" y="5831"/>
                  </a:lnTo>
                  <a:lnTo>
                    <a:pt x="3239" y="5869"/>
                  </a:lnTo>
                  <a:lnTo>
                    <a:pt x="2935" y="5908"/>
                  </a:lnTo>
                  <a:lnTo>
                    <a:pt x="2935" y="5908"/>
                  </a:lnTo>
                  <a:lnTo>
                    <a:pt x="2630" y="5869"/>
                  </a:lnTo>
                  <a:lnTo>
                    <a:pt x="2325" y="5831"/>
                  </a:lnTo>
                  <a:lnTo>
                    <a:pt x="2058" y="5755"/>
                  </a:lnTo>
                  <a:lnTo>
                    <a:pt x="1791" y="5679"/>
                  </a:lnTo>
                  <a:lnTo>
                    <a:pt x="1525" y="5526"/>
                  </a:lnTo>
                  <a:lnTo>
                    <a:pt x="1296" y="5412"/>
                  </a:lnTo>
                  <a:lnTo>
                    <a:pt x="1067" y="5222"/>
                  </a:lnTo>
                  <a:lnTo>
                    <a:pt x="839" y="5031"/>
                  </a:lnTo>
                  <a:lnTo>
                    <a:pt x="648" y="4840"/>
                  </a:lnTo>
                  <a:lnTo>
                    <a:pt x="496" y="4612"/>
                  </a:lnTo>
                  <a:lnTo>
                    <a:pt x="343" y="4345"/>
                  </a:lnTo>
                  <a:lnTo>
                    <a:pt x="229" y="4116"/>
                  </a:lnTo>
                  <a:lnTo>
                    <a:pt x="114" y="3812"/>
                  </a:lnTo>
                  <a:lnTo>
                    <a:pt x="38" y="3545"/>
                  </a:lnTo>
                  <a:lnTo>
                    <a:pt x="0" y="3240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0" y="2668"/>
                  </a:lnTo>
                  <a:lnTo>
                    <a:pt x="38" y="2363"/>
                  </a:lnTo>
                  <a:lnTo>
                    <a:pt x="114" y="2058"/>
                  </a:lnTo>
                  <a:lnTo>
                    <a:pt x="229" y="1792"/>
                  </a:lnTo>
                  <a:lnTo>
                    <a:pt x="343" y="1563"/>
                  </a:lnTo>
                  <a:lnTo>
                    <a:pt x="496" y="1296"/>
                  </a:lnTo>
                  <a:lnTo>
                    <a:pt x="648" y="1068"/>
                  </a:lnTo>
                  <a:lnTo>
                    <a:pt x="839" y="877"/>
                  </a:lnTo>
                  <a:lnTo>
                    <a:pt x="1067" y="686"/>
                  </a:lnTo>
                  <a:lnTo>
                    <a:pt x="1296" y="496"/>
                  </a:lnTo>
                  <a:lnTo>
                    <a:pt x="1525" y="382"/>
                  </a:lnTo>
                  <a:lnTo>
                    <a:pt x="1791" y="229"/>
                  </a:lnTo>
                  <a:lnTo>
                    <a:pt x="2058" y="153"/>
                  </a:lnTo>
                  <a:lnTo>
                    <a:pt x="2325" y="77"/>
                  </a:lnTo>
                  <a:lnTo>
                    <a:pt x="2630" y="39"/>
                  </a:lnTo>
                  <a:lnTo>
                    <a:pt x="2935" y="1"/>
                  </a:lnTo>
                  <a:lnTo>
                    <a:pt x="2935" y="1"/>
                  </a:lnTo>
                  <a:close/>
                </a:path>
              </a:pathLst>
            </a:custGeom>
            <a:noFill/>
            <a:ln cap="rnd" cmpd="sng" w="9525">
              <a:solidFill>
                <a:srgbClr val="329FC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25282D"/>
                </a:solidFill>
              </a:endParaRPr>
            </a:p>
          </p:txBody>
        </p:sp>
        <p:sp>
          <p:nvSpPr>
            <p:cNvPr id="177" name="Google Shape;177;p13"/>
            <p:cNvSpPr/>
            <p:nvPr/>
          </p:nvSpPr>
          <p:spPr>
            <a:xfrm>
              <a:off x="886950" y="2643100"/>
              <a:ext cx="147700" cy="25"/>
            </a:xfrm>
            <a:custGeom>
              <a:rect b="b" l="l" r="r" t="t"/>
              <a:pathLst>
                <a:path extrusionOk="0" fill="none" h="1" w="5908">
                  <a:moveTo>
                    <a:pt x="0" y="1"/>
                  </a:moveTo>
                  <a:lnTo>
                    <a:pt x="5907" y="1"/>
                  </a:lnTo>
                </a:path>
              </a:pathLst>
            </a:custGeom>
            <a:noFill/>
            <a:ln cap="rnd" cmpd="sng" w="9525">
              <a:solidFill>
                <a:srgbClr val="329FC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25282D"/>
                </a:solidFill>
              </a:endParaRPr>
            </a:p>
          </p:txBody>
        </p:sp>
        <p:sp>
          <p:nvSpPr>
            <p:cNvPr id="178" name="Google Shape;178;p13"/>
            <p:cNvSpPr/>
            <p:nvPr/>
          </p:nvSpPr>
          <p:spPr>
            <a:xfrm>
              <a:off x="931725" y="2571650"/>
              <a:ext cx="59100" cy="147700"/>
            </a:xfrm>
            <a:custGeom>
              <a:rect b="b" l="l" r="r" t="t"/>
              <a:pathLst>
                <a:path extrusionOk="0" fill="none" h="5908" w="2364">
                  <a:moveTo>
                    <a:pt x="1182" y="1"/>
                  </a:moveTo>
                  <a:lnTo>
                    <a:pt x="1182" y="1"/>
                  </a:lnTo>
                  <a:lnTo>
                    <a:pt x="1448" y="305"/>
                  </a:lnTo>
                  <a:lnTo>
                    <a:pt x="1677" y="648"/>
                  </a:lnTo>
                  <a:lnTo>
                    <a:pt x="1868" y="991"/>
                  </a:lnTo>
                  <a:lnTo>
                    <a:pt x="2020" y="1372"/>
                  </a:lnTo>
                  <a:lnTo>
                    <a:pt x="2172" y="1754"/>
                  </a:lnTo>
                  <a:lnTo>
                    <a:pt x="2249" y="2135"/>
                  </a:lnTo>
                  <a:lnTo>
                    <a:pt x="2325" y="2554"/>
                  </a:lnTo>
                  <a:lnTo>
                    <a:pt x="2363" y="2935"/>
                  </a:lnTo>
                  <a:lnTo>
                    <a:pt x="2363" y="2935"/>
                  </a:lnTo>
                  <a:lnTo>
                    <a:pt x="2325" y="3354"/>
                  </a:lnTo>
                  <a:lnTo>
                    <a:pt x="2249" y="3773"/>
                  </a:lnTo>
                  <a:lnTo>
                    <a:pt x="2172" y="4155"/>
                  </a:lnTo>
                  <a:lnTo>
                    <a:pt x="2020" y="4536"/>
                  </a:lnTo>
                  <a:lnTo>
                    <a:pt x="1868" y="4917"/>
                  </a:lnTo>
                  <a:lnTo>
                    <a:pt x="1677" y="5260"/>
                  </a:lnTo>
                  <a:lnTo>
                    <a:pt x="1448" y="5603"/>
                  </a:lnTo>
                  <a:lnTo>
                    <a:pt x="1182" y="5908"/>
                  </a:lnTo>
                  <a:lnTo>
                    <a:pt x="1182" y="5908"/>
                  </a:lnTo>
                  <a:lnTo>
                    <a:pt x="915" y="5603"/>
                  </a:lnTo>
                  <a:lnTo>
                    <a:pt x="686" y="5260"/>
                  </a:lnTo>
                  <a:lnTo>
                    <a:pt x="496" y="4917"/>
                  </a:lnTo>
                  <a:lnTo>
                    <a:pt x="305" y="4536"/>
                  </a:lnTo>
                  <a:lnTo>
                    <a:pt x="191" y="4155"/>
                  </a:lnTo>
                  <a:lnTo>
                    <a:pt x="76" y="3773"/>
                  </a:lnTo>
                  <a:lnTo>
                    <a:pt x="38" y="3354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38" y="2554"/>
                  </a:lnTo>
                  <a:lnTo>
                    <a:pt x="76" y="2135"/>
                  </a:lnTo>
                  <a:lnTo>
                    <a:pt x="191" y="1754"/>
                  </a:lnTo>
                  <a:lnTo>
                    <a:pt x="305" y="1372"/>
                  </a:lnTo>
                  <a:lnTo>
                    <a:pt x="496" y="991"/>
                  </a:lnTo>
                  <a:lnTo>
                    <a:pt x="686" y="648"/>
                  </a:lnTo>
                  <a:lnTo>
                    <a:pt x="915" y="305"/>
                  </a:lnTo>
                  <a:lnTo>
                    <a:pt x="1182" y="1"/>
                  </a:lnTo>
                  <a:lnTo>
                    <a:pt x="1182" y="1"/>
                  </a:lnTo>
                  <a:close/>
                </a:path>
              </a:pathLst>
            </a:custGeom>
            <a:noFill/>
            <a:ln cap="rnd" cmpd="sng" w="9525">
              <a:solidFill>
                <a:srgbClr val="329FC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25282D"/>
                </a:solidFill>
              </a:endParaRPr>
            </a:p>
          </p:txBody>
        </p:sp>
      </p:grpSp>
      <p:sp>
        <p:nvSpPr>
          <p:cNvPr id="179" name="Google Shape;179;p13"/>
          <p:cNvSpPr txBox="1"/>
          <p:nvPr/>
        </p:nvSpPr>
        <p:spPr>
          <a:xfrm>
            <a:off x="767275" y="3835530"/>
            <a:ext cx="17526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rgbClr val="25282D"/>
                </a:solidFill>
                <a:latin typeface="Wix Madefor Display Medium"/>
                <a:ea typeface="Wix Madefor Display Medium"/>
                <a:cs typeface="Wix Madefor Display Medium"/>
                <a:sym typeface="Wix Madefor Display Medium"/>
              </a:rPr>
              <a:t>beatriznilsenporfolio.com</a:t>
            </a:r>
            <a:endParaRPr sz="800">
              <a:solidFill>
                <a:srgbClr val="25282D"/>
              </a:solidFill>
              <a:latin typeface="Wix Madefor Display Medium"/>
              <a:ea typeface="Wix Madefor Display Medium"/>
              <a:cs typeface="Wix Madefor Display Medium"/>
              <a:sym typeface="Wix Madefor Display Medi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