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</p:sldIdLst>
  <p:sldSz cy="10692000" cx="7560000"/>
  <p:notesSz cx="6858000" cy="9144000"/>
  <p:embeddedFontLst>
    <p:embeddedFont>
      <p:font typeface="Montserrat SemiBold"/>
      <p:regular r:id="rId7"/>
      <p:bold r:id="rId8"/>
      <p:italic r:id="rId9"/>
      <p:boldItalic r:id="rId10"/>
    </p:embeddedFont>
    <p:embeddedFont>
      <p:font typeface="Montserrat"/>
      <p:regular r:id="rId11"/>
      <p:bold r:id="rId12"/>
      <p:italic r:id="rId13"/>
      <p:boldItalic r:id="rId14"/>
    </p:embeddedFont>
    <p:embeddedFont>
      <p:font typeface="Inter"/>
      <p:regular r:id="rId15"/>
      <p:bold r:id="rId16"/>
      <p:italic r:id="rId17"/>
      <p:boldItalic r:id="rId18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3368">
          <p15:clr>
            <a:srgbClr val="747775"/>
          </p15:clr>
        </p15:guide>
        <p15:guide id="2" pos="2381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3368" orient="horz"/>
        <p:guide pos="2381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font" Target="fonts/Montserrat-regular.fntdata"/><Relationship Id="rId10" Type="http://schemas.openxmlformats.org/officeDocument/2006/relationships/font" Target="fonts/MontserratSemiBold-boldItalic.fntdata"/><Relationship Id="rId13" Type="http://schemas.openxmlformats.org/officeDocument/2006/relationships/font" Target="fonts/Montserrat-italic.fntdata"/><Relationship Id="rId12" Type="http://schemas.openxmlformats.org/officeDocument/2006/relationships/font" Target="fonts/Montserrat-bold.fntdata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font" Target="fonts/MontserratSemiBold-italic.fntdata"/><Relationship Id="rId15" Type="http://schemas.openxmlformats.org/officeDocument/2006/relationships/font" Target="fonts/Inter-regular.fntdata"/><Relationship Id="rId14" Type="http://schemas.openxmlformats.org/officeDocument/2006/relationships/font" Target="fonts/Montserrat-boldItalic.fntdata"/><Relationship Id="rId17" Type="http://schemas.openxmlformats.org/officeDocument/2006/relationships/font" Target="fonts/Inter-italic.fntdata"/><Relationship Id="rId16" Type="http://schemas.openxmlformats.org/officeDocument/2006/relationships/font" Target="fonts/Inter-bold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18" Type="http://schemas.openxmlformats.org/officeDocument/2006/relationships/font" Target="fonts/Inter-boldItalic.fntdata"/><Relationship Id="rId7" Type="http://schemas.openxmlformats.org/officeDocument/2006/relationships/font" Target="fonts/MontserratSemiBold-regular.fntdata"/><Relationship Id="rId8" Type="http://schemas.openxmlformats.org/officeDocument/2006/relationships/font" Target="fonts/MontserratSemiBold-bold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257712" y="1547778"/>
            <a:ext cx="7044600" cy="4266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257705" y="5891409"/>
            <a:ext cx="7044600" cy="1647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257705" y="4471058"/>
            <a:ext cx="7044600" cy="1749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257705" y="2395696"/>
            <a:ext cx="70446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257705" y="2395696"/>
            <a:ext cx="33069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3995291" y="2395696"/>
            <a:ext cx="33069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257705" y="1154948"/>
            <a:ext cx="2321700" cy="1570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257705" y="2888617"/>
            <a:ext cx="2321700" cy="660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05325" y="935745"/>
            <a:ext cx="5264700" cy="8503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3780000" y="-260"/>
            <a:ext cx="3780000" cy="10692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19508" y="2563450"/>
            <a:ext cx="3344400" cy="3081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19508" y="5826865"/>
            <a:ext cx="3344400" cy="256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083839" y="1505164"/>
            <a:ext cx="3172200" cy="7681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257705" y="8794266"/>
            <a:ext cx="4959600" cy="1257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257705" y="2299346"/>
            <a:ext cx="7044600" cy="4081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257705" y="6552657"/>
            <a:ext cx="7044600" cy="2703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257705" y="2395696"/>
            <a:ext cx="7044600" cy="7101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/>
          <p:nvPr/>
        </p:nvSpPr>
        <p:spPr>
          <a:xfrm>
            <a:off x="0" y="10467800"/>
            <a:ext cx="7560000" cy="224100"/>
          </a:xfrm>
          <a:prstGeom prst="rect">
            <a:avLst/>
          </a:prstGeom>
          <a:solidFill>
            <a:srgbClr val="A0493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5" name="Google Shape;55;p13"/>
          <p:cNvSpPr/>
          <p:nvPr/>
        </p:nvSpPr>
        <p:spPr>
          <a:xfrm>
            <a:off x="-75" y="0"/>
            <a:ext cx="7560000" cy="1935900"/>
          </a:xfrm>
          <a:prstGeom prst="rect">
            <a:avLst/>
          </a:prstGeom>
          <a:solidFill>
            <a:srgbClr val="A0493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6" name="Google Shape;56;p13"/>
          <p:cNvSpPr/>
          <p:nvPr/>
        </p:nvSpPr>
        <p:spPr>
          <a:xfrm>
            <a:off x="179850" y="180000"/>
            <a:ext cx="2880000" cy="6840000"/>
          </a:xfrm>
          <a:prstGeom prst="rect">
            <a:avLst/>
          </a:prstGeom>
          <a:solidFill>
            <a:srgbClr val="F3F3F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7" name="Google Shape;57;p13"/>
          <p:cNvSpPr txBox="1"/>
          <p:nvPr/>
        </p:nvSpPr>
        <p:spPr>
          <a:xfrm>
            <a:off x="3600000" y="450000"/>
            <a:ext cx="3599100" cy="923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3000">
                <a:solidFill>
                  <a:srgbClr val="FFFFFF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MARCO</a:t>
            </a:r>
            <a:endParaRPr sz="3000">
              <a:solidFill>
                <a:srgbClr val="FFFFFF"/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3000">
                <a:solidFill>
                  <a:srgbClr val="FFFFFF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ANTONIO GARCÍA</a:t>
            </a:r>
            <a:endParaRPr sz="3000">
              <a:latin typeface="Montserrat SemiBold"/>
              <a:ea typeface="Montserrat SemiBold"/>
              <a:cs typeface="Montserrat SemiBold"/>
              <a:sym typeface="Montserrat SemiBold"/>
            </a:endParaRPr>
          </a:p>
        </p:txBody>
      </p:sp>
      <p:sp>
        <p:nvSpPr>
          <p:cNvPr id="58" name="Google Shape;58;p13"/>
          <p:cNvSpPr txBox="1"/>
          <p:nvPr/>
        </p:nvSpPr>
        <p:spPr>
          <a:xfrm>
            <a:off x="3600000" y="4601275"/>
            <a:ext cx="2361600" cy="215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s">
                <a:latin typeface="Montserrat"/>
                <a:ea typeface="Montserrat"/>
                <a:cs typeface="Montserrat"/>
                <a:sym typeface="Montserrat"/>
              </a:rPr>
              <a:t>EXPERIENCIA</a:t>
            </a:r>
            <a:endParaRPr b="1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59" name="Google Shape;59;p13"/>
          <p:cNvSpPr txBox="1"/>
          <p:nvPr/>
        </p:nvSpPr>
        <p:spPr>
          <a:xfrm>
            <a:off x="450000" y="3562550"/>
            <a:ext cx="2339700" cy="1579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900">
                <a:latin typeface="Montserrat"/>
                <a:ea typeface="Montserrat"/>
                <a:cs typeface="Montserrat"/>
                <a:sym typeface="Montserrat"/>
              </a:rPr>
              <a:t>Contable con seis años de experiencia en gestión financiera, control de cuentas y elaboración de informes contables. Especializado en optimización de procesos administrativos y cumplimiento normativo. Capacidad analítica, atención al detalle y habilidades de comunicación para trabajar en entornos dinámicos.</a:t>
            </a:r>
            <a:endParaRPr sz="9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60" name="Google Shape;60;p13"/>
          <p:cNvSpPr txBox="1"/>
          <p:nvPr/>
        </p:nvSpPr>
        <p:spPr>
          <a:xfrm>
            <a:off x="451703" y="7310375"/>
            <a:ext cx="2098800" cy="215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s">
                <a:latin typeface="Montserrat"/>
                <a:ea typeface="Montserrat"/>
                <a:cs typeface="Montserrat"/>
                <a:sym typeface="Montserrat"/>
              </a:rPr>
              <a:t>HABILIDADES</a:t>
            </a:r>
            <a:endParaRPr b="1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61" name="Google Shape;61;p13"/>
          <p:cNvSpPr txBox="1"/>
          <p:nvPr/>
        </p:nvSpPr>
        <p:spPr>
          <a:xfrm>
            <a:off x="3600000" y="1382825"/>
            <a:ext cx="2221800" cy="215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s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CONTABLE</a:t>
            </a:r>
            <a:endParaRPr b="1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62" name="Google Shape;62;p13"/>
          <p:cNvSpPr txBox="1"/>
          <p:nvPr/>
        </p:nvSpPr>
        <p:spPr>
          <a:xfrm>
            <a:off x="3600000" y="2362975"/>
            <a:ext cx="2301900" cy="215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s">
                <a:latin typeface="Montserrat"/>
                <a:ea typeface="Montserrat"/>
                <a:cs typeface="Montserrat"/>
                <a:sym typeface="Montserrat"/>
              </a:rPr>
              <a:t>FORMACIÓN</a:t>
            </a:r>
            <a:endParaRPr b="1"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63" name="Google Shape;63;p13"/>
          <p:cNvCxnSpPr/>
          <p:nvPr/>
        </p:nvCxnSpPr>
        <p:spPr>
          <a:xfrm>
            <a:off x="3600000" y="4333300"/>
            <a:ext cx="3600000" cy="0"/>
          </a:xfrm>
          <a:prstGeom prst="straightConnector1">
            <a:avLst/>
          </a:prstGeom>
          <a:noFill/>
          <a:ln cap="flat" cmpd="sng" w="9525">
            <a:solidFill>
              <a:srgbClr val="A04936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64" name="Google Shape;64;p13"/>
          <p:cNvSpPr txBox="1"/>
          <p:nvPr/>
        </p:nvSpPr>
        <p:spPr>
          <a:xfrm>
            <a:off x="450000" y="9139574"/>
            <a:ext cx="1851300" cy="215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s">
                <a:latin typeface="Montserrat"/>
                <a:ea typeface="Montserrat"/>
                <a:cs typeface="Montserrat"/>
                <a:sym typeface="Montserrat"/>
              </a:rPr>
              <a:t>IDIOMAS</a:t>
            </a:r>
            <a:endParaRPr b="1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65" name="Google Shape;65;p13"/>
          <p:cNvSpPr txBox="1"/>
          <p:nvPr/>
        </p:nvSpPr>
        <p:spPr>
          <a:xfrm>
            <a:off x="450098" y="7735525"/>
            <a:ext cx="2361600" cy="1219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-129150" lvl="0" marL="14400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SzPts val="900"/>
              <a:buFont typeface="Montserrat"/>
              <a:buChar char="●"/>
            </a:pPr>
            <a:r>
              <a:rPr lang="es" sz="900">
                <a:latin typeface="Montserrat"/>
                <a:ea typeface="Montserrat"/>
                <a:cs typeface="Montserrat"/>
                <a:sym typeface="Montserrat"/>
              </a:rPr>
              <a:t>Contabilidad financiera y fiscalidad</a:t>
            </a:r>
            <a:endParaRPr sz="900">
              <a:latin typeface="Montserrat"/>
              <a:ea typeface="Montserrat"/>
              <a:cs typeface="Montserrat"/>
              <a:sym typeface="Montserrat"/>
            </a:endParaRPr>
          </a:p>
          <a:p>
            <a:pPr indent="-129150" lvl="0" marL="14400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SzPts val="900"/>
              <a:buFont typeface="Montserrat"/>
              <a:buChar char="●"/>
            </a:pPr>
            <a:r>
              <a:rPr lang="es" sz="900">
                <a:latin typeface="Montserrat"/>
                <a:ea typeface="Montserrat"/>
                <a:cs typeface="Montserrat"/>
                <a:sym typeface="Montserrat"/>
              </a:rPr>
              <a:t>Análisis de estados financieros</a:t>
            </a:r>
            <a:endParaRPr sz="900">
              <a:latin typeface="Montserrat"/>
              <a:ea typeface="Montserrat"/>
              <a:cs typeface="Montserrat"/>
              <a:sym typeface="Montserrat"/>
            </a:endParaRPr>
          </a:p>
          <a:p>
            <a:pPr indent="-129150" lvl="0" marL="14400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SzPts val="900"/>
              <a:buFont typeface="Montserrat"/>
              <a:buChar char="●"/>
            </a:pPr>
            <a:r>
              <a:rPr lang="es" sz="900">
                <a:latin typeface="Montserrat"/>
                <a:ea typeface="Montserrat"/>
                <a:cs typeface="Montserrat"/>
                <a:sym typeface="Montserrat"/>
              </a:rPr>
              <a:t>Normativa contable (IFRS, GAAP)</a:t>
            </a:r>
            <a:endParaRPr sz="900">
              <a:latin typeface="Montserrat"/>
              <a:ea typeface="Montserrat"/>
              <a:cs typeface="Montserrat"/>
              <a:sym typeface="Montserrat"/>
            </a:endParaRPr>
          </a:p>
          <a:p>
            <a:pPr indent="-129150" lvl="0" marL="14400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SzPts val="900"/>
              <a:buFont typeface="Montserrat"/>
              <a:buChar char="●"/>
            </a:pPr>
            <a:r>
              <a:rPr lang="es" sz="900">
                <a:latin typeface="Montserrat"/>
                <a:ea typeface="Montserrat"/>
                <a:cs typeface="Montserrat"/>
                <a:sym typeface="Montserrat"/>
              </a:rPr>
              <a:t>ERP y software contable (SAP, SAGE)</a:t>
            </a:r>
            <a:endParaRPr sz="900">
              <a:latin typeface="Montserrat"/>
              <a:ea typeface="Montserrat"/>
              <a:cs typeface="Montserrat"/>
              <a:sym typeface="Montserrat"/>
            </a:endParaRPr>
          </a:p>
          <a:p>
            <a:pPr indent="-129150" lvl="0" marL="14400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SzPts val="900"/>
              <a:buFont typeface="Montserrat"/>
              <a:buChar char="●"/>
            </a:pPr>
            <a:r>
              <a:rPr lang="es" sz="900">
                <a:latin typeface="Montserrat"/>
                <a:ea typeface="Montserrat"/>
                <a:cs typeface="Montserrat"/>
                <a:sym typeface="Montserrat"/>
              </a:rPr>
              <a:t>Auditoría y control interno</a:t>
            </a:r>
            <a:endParaRPr sz="900">
              <a:latin typeface="Montserrat"/>
              <a:ea typeface="Montserrat"/>
              <a:cs typeface="Montserrat"/>
              <a:sym typeface="Montserrat"/>
            </a:endParaRPr>
          </a:p>
          <a:p>
            <a:pPr indent="-129150" lvl="0" marL="14400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SzPts val="900"/>
              <a:buFont typeface="Montserrat"/>
              <a:buChar char="●"/>
            </a:pPr>
            <a:r>
              <a:rPr lang="es" sz="900">
                <a:latin typeface="Montserrat"/>
                <a:ea typeface="Montserrat"/>
                <a:cs typeface="Montserrat"/>
                <a:sym typeface="Montserrat"/>
              </a:rPr>
              <a:t>Gestión de tesorería</a:t>
            </a:r>
            <a:endParaRPr sz="900">
              <a:latin typeface="Montserrat"/>
              <a:ea typeface="Montserrat"/>
              <a:cs typeface="Montserrat"/>
              <a:sym typeface="Montserrat"/>
            </a:endParaRPr>
          </a:p>
          <a:p>
            <a:pPr indent="-129150" lvl="0" marL="14400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SzPts val="900"/>
              <a:buFont typeface="Montserrat"/>
              <a:buChar char="●"/>
            </a:pPr>
            <a:r>
              <a:rPr lang="es" sz="900">
                <a:latin typeface="Montserrat"/>
                <a:ea typeface="Montserrat"/>
                <a:cs typeface="Montserrat"/>
                <a:sym typeface="Montserrat"/>
              </a:rPr>
              <a:t>Elaboración de presupuestos</a:t>
            </a:r>
            <a:endParaRPr sz="9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66" name="Google Shape;66;p13"/>
          <p:cNvSpPr txBox="1"/>
          <p:nvPr/>
        </p:nvSpPr>
        <p:spPr>
          <a:xfrm>
            <a:off x="451571" y="9540825"/>
            <a:ext cx="2361600" cy="49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-129150" lvl="0" marL="14400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SzPts val="900"/>
              <a:buFont typeface="Montserrat"/>
              <a:buChar char="●"/>
            </a:pPr>
            <a:r>
              <a:rPr lang="es" sz="900">
                <a:latin typeface="Montserrat"/>
                <a:ea typeface="Montserrat"/>
                <a:cs typeface="Montserrat"/>
                <a:sym typeface="Montserrat"/>
              </a:rPr>
              <a:t>Español: Nativo</a:t>
            </a:r>
            <a:endParaRPr sz="900">
              <a:latin typeface="Montserrat"/>
              <a:ea typeface="Montserrat"/>
              <a:cs typeface="Montserrat"/>
              <a:sym typeface="Montserrat"/>
            </a:endParaRPr>
          </a:p>
          <a:p>
            <a:pPr indent="-129150" lvl="0" marL="14400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SzPts val="900"/>
              <a:buFont typeface="Montserrat"/>
              <a:buChar char="●"/>
            </a:pPr>
            <a:r>
              <a:rPr lang="es" sz="900">
                <a:latin typeface="Montserrat"/>
                <a:ea typeface="Montserrat"/>
                <a:cs typeface="Montserrat"/>
                <a:sym typeface="Montserrat"/>
              </a:rPr>
              <a:t>Inglés: Avanzado (C1)</a:t>
            </a:r>
            <a:endParaRPr sz="900">
              <a:latin typeface="Montserrat"/>
              <a:ea typeface="Montserrat"/>
              <a:cs typeface="Montserrat"/>
              <a:sym typeface="Montserrat"/>
            </a:endParaRPr>
          </a:p>
          <a:p>
            <a:pPr indent="-129150" lvl="0" marL="14400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SzPts val="900"/>
              <a:buFont typeface="Montserrat"/>
              <a:buChar char="●"/>
            </a:pPr>
            <a:r>
              <a:rPr lang="es" sz="900">
                <a:latin typeface="Montserrat"/>
                <a:ea typeface="Montserrat"/>
                <a:cs typeface="Montserrat"/>
                <a:sym typeface="Montserrat"/>
              </a:rPr>
              <a:t>Francés: Intermedio (B2)</a:t>
            </a:r>
            <a:endParaRPr sz="900"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67" name="Google Shape;67;p13"/>
          <p:cNvCxnSpPr/>
          <p:nvPr/>
        </p:nvCxnSpPr>
        <p:spPr>
          <a:xfrm>
            <a:off x="450000" y="5362425"/>
            <a:ext cx="2339700" cy="0"/>
          </a:xfrm>
          <a:prstGeom prst="straightConnector1">
            <a:avLst/>
          </a:prstGeom>
          <a:noFill/>
          <a:ln cap="flat" cmpd="sng" w="9525">
            <a:solidFill>
              <a:srgbClr val="A04936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68" name="Google Shape;68;p13"/>
          <p:cNvSpPr txBox="1"/>
          <p:nvPr/>
        </p:nvSpPr>
        <p:spPr>
          <a:xfrm>
            <a:off x="688925" y="5966042"/>
            <a:ext cx="1641900" cy="153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 sz="90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m.antonio@activacv.com</a:t>
            </a:r>
            <a:endParaRPr sz="900">
              <a:latin typeface="Montserrat"/>
              <a:ea typeface="Montserrat"/>
              <a:cs typeface="Montserrat"/>
              <a:sym typeface="Montserrat"/>
            </a:endParaRPr>
          </a:p>
        </p:txBody>
      </p:sp>
      <p:grpSp>
        <p:nvGrpSpPr>
          <p:cNvPr id="69" name="Google Shape;69;p13"/>
          <p:cNvGrpSpPr/>
          <p:nvPr/>
        </p:nvGrpSpPr>
        <p:grpSpPr>
          <a:xfrm>
            <a:off x="450006" y="5991143"/>
            <a:ext cx="129844" cy="103699"/>
            <a:chOff x="2156000" y="3003250"/>
            <a:chExt cx="146750" cy="117200"/>
          </a:xfrm>
        </p:grpSpPr>
        <p:sp>
          <p:nvSpPr>
            <p:cNvPr id="70" name="Google Shape;70;p13"/>
            <p:cNvSpPr/>
            <p:nvPr/>
          </p:nvSpPr>
          <p:spPr>
            <a:xfrm>
              <a:off x="2156000" y="3003250"/>
              <a:ext cx="146750" cy="117200"/>
            </a:xfrm>
            <a:custGeom>
              <a:rect b="b" l="l" r="r" t="t"/>
              <a:pathLst>
                <a:path extrusionOk="0" fill="none" h="4688" w="5870">
                  <a:moveTo>
                    <a:pt x="572" y="0"/>
                  </a:moveTo>
                  <a:lnTo>
                    <a:pt x="5298" y="0"/>
                  </a:lnTo>
                  <a:lnTo>
                    <a:pt x="5298" y="0"/>
                  </a:lnTo>
                  <a:lnTo>
                    <a:pt x="5412" y="0"/>
                  </a:lnTo>
                  <a:lnTo>
                    <a:pt x="5527" y="38"/>
                  </a:lnTo>
                  <a:lnTo>
                    <a:pt x="5717" y="153"/>
                  </a:lnTo>
                  <a:lnTo>
                    <a:pt x="5832" y="343"/>
                  </a:lnTo>
                  <a:lnTo>
                    <a:pt x="5870" y="458"/>
                  </a:lnTo>
                  <a:lnTo>
                    <a:pt x="5870" y="572"/>
                  </a:lnTo>
                  <a:lnTo>
                    <a:pt x="5870" y="4116"/>
                  </a:lnTo>
                  <a:lnTo>
                    <a:pt x="5870" y="4116"/>
                  </a:lnTo>
                  <a:lnTo>
                    <a:pt x="5870" y="4231"/>
                  </a:lnTo>
                  <a:lnTo>
                    <a:pt x="5832" y="4345"/>
                  </a:lnTo>
                  <a:lnTo>
                    <a:pt x="5717" y="4535"/>
                  </a:lnTo>
                  <a:lnTo>
                    <a:pt x="5527" y="4650"/>
                  </a:lnTo>
                  <a:lnTo>
                    <a:pt x="5412" y="4688"/>
                  </a:lnTo>
                  <a:lnTo>
                    <a:pt x="5298" y="4688"/>
                  </a:lnTo>
                  <a:lnTo>
                    <a:pt x="572" y="4688"/>
                  </a:lnTo>
                  <a:lnTo>
                    <a:pt x="572" y="4688"/>
                  </a:lnTo>
                  <a:lnTo>
                    <a:pt x="458" y="4688"/>
                  </a:lnTo>
                  <a:lnTo>
                    <a:pt x="344" y="4650"/>
                  </a:lnTo>
                  <a:lnTo>
                    <a:pt x="153" y="4535"/>
                  </a:lnTo>
                  <a:lnTo>
                    <a:pt x="39" y="4345"/>
                  </a:lnTo>
                  <a:lnTo>
                    <a:pt x="1" y="4231"/>
                  </a:lnTo>
                  <a:lnTo>
                    <a:pt x="1" y="4116"/>
                  </a:lnTo>
                  <a:lnTo>
                    <a:pt x="1" y="572"/>
                  </a:lnTo>
                  <a:lnTo>
                    <a:pt x="1" y="572"/>
                  </a:lnTo>
                  <a:lnTo>
                    <a:pt x="1" y="458"/>
                  </a:lnTo>
                  <a:lnTo>
                    <a:pt x="39" y="343"/>
                  </a:lnTo>
                  <a:lnTo>
                    <a:pt x="153" y="153"/>
                  </a:lnTo>
                  <a:lnTo>
                    <a:pt x="344" y="38"/>
                  </a:lnTo>
                  <a:lnTo>
                    <a:pt x="458" y="0"/>
                  </a:lnTo>
                  <a:lnTo>
                    <a:pt x="572" y="0"/>
                  </a:lnTo>
                  <a:lnTo>
                    <a:pt x="572" y="0"/>
                  </a:lnTo>
                  <a:close/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900">
                <a:latin typeface="Inter"/>
                <a:ea typeface="Inter"/>
                <a:cs typeface="Inter"/>
                <a:sym typeface="Inter"/>
              </a:endParaRPr>
            </a:p>
          </p:txBody>
        </p:sp>
        <p:sp>
          <p:nvSpPr>
            <p:cNvPr id="71" name="Google Shape;71;p13"/>
            <p:cNvSpPr/>
            <p:nvPr/>
          </p:nvSpPr>
          <p:spPr>
            <a:xfrm>
              <a:off x="2156000" y="3014675"/>
              <a:ext cx="146750" cy="51475"/>
            </a:xfrm>
            <a:custGeom>
              <a:rect b="b" l="l" r="r" t="t"/>
              <a:pathLst>
                <a:path extrusionOk="0" fill="none" h="2059" w="5870">
                  <a:moveTo>
                    <a:pt x="5870" y="1"/>
                  </a:moveTo>
                  <a:lnTo>
                    <a:pt x="2935" y="2059"/>
                  </a:lnTo>
                  <a:lnTo>
                    <a:pt x="1" y="1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900">
                <a:latin typeface="Inter"/>
                <a:ea typeface="Inter"/>
                <a:cs typeface="Inter"/>
                <a:sym typeface="Inter"/>
              </a:endParaRPr>
            </a:p>
          </p:txBody>
        </p:sp>
      </p:grpSp>
      <p:sp>
        <p:nvSpPr>
          <p:cNvPr id="72" name="Google Shape;72;p13"/>
          <p:cNvSpPr txBox="1"/>
          <p:nvPr/>
        </p:nvSpPr>
        <p:spPr>
          <a:xfrm>
            <a:off x="688927" y="6276383"/>
            <a:ext cx="1641900" cy="153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 sz="900">
                <a:latin typeface="Montserrat"/>
                <a:ea typeface="Montserrat"/>
                <a:cs typeface="Montserrat"/>
                <a:sym typeface="Montserrat"/>
              </a:rPr>
              <a:t>Ciudad Real, España</a:t>
            </a:r>
            <a:endParaRPr sz="900">
              <a:latin typeface="Montserrat"/>
              <a:ea typeface="Montserrat"/>
              <a:cs typeface="Montserrat"/>
              <a:sym typeface="Montserrat"/>
            </a:endParaRPr>
          </a:p>
        </p:txBody>
      </p:sp>
      <p:grpSp>
        <p:nvGrpSpPr>
          <p:cNvPr id="73" name="Google Shape;73;p13"/>
          <p:cNvGrpSpPr/>
          <p:nvPr/>
        </p:nvGrpSpPr>
        <p:grpSpPr>
          <a:xfrm>
            <a:off x="456330" y="6281664"/>
            <a:ext cx="117192" cy="143338"/>
            <a:chOff x="2792450" y="2981325"/>
            <a:chExt cx="132450" cy="162000"/>
          </a:xfrm>
        </p:grpSpPr>
        <p:sp>
          <p:nvSpPr>
            <p:cNvPr id="74" name="Google Shape;74;p13"/>
            <p:cNvSpPr/>
            <p:nvPr/>
          </p:nvSpPr>
          <p:spPr>
            <a:xfrm>
              <a:off x="2792450" y="2981325"/>
              <a:ext cx="132450" cy="162000"/>
            </a:xfrm>
            <a:custGeom>
              <a:rect b="b" l="l" r="r" t="t"/>
              <a:pathLst>
                <a:path extrusionOk="0" fill="none" h="6480" w="5298">
                  <a:moveTo>
                    <a:pt x="5298" y="2630"/>
                  </a:moveTo>
                  <a:lnTo>
                    <a:pt x="5298" y="2630"/>
                  </a:lnTo>
                  <a:lnTo>
                    <a:pt x="5298" y="3011"/>
                  </a:lnTo>
                  <a:lnTo>
                    <a:pt x="5183" y="3393"/>
                  </a:lnTo>
                  <a:lnTo>
                    <a:pt x="5069" y="3774"/>
                  </a:lnTo>
                  <a:lnTo>
                    <a:pt x="4917" y="4117"/>
                  </a:lnTo>
                  <a:lnTo>
                    <a:pt x="4688" y="4422"/>
                  </a:lnTo>
                  <a:lnTo>
                    <a:pt x="4459" y="4765"/>
                  </a:lnTo>
                  <a:lnTo>
                    <a:pt x="4002" y="5336"/>
                  </a:lnTo>
                  <a:lnTo>
                    <a:pt x="3506" y="5794"/>
                  </a:lnTo>
                  <a:lnTo>
                    <a:pt x="3087" y="6175"/>
                  </a:lnTo>
                  <a:lnTo>
                    <a:pt x="2668" y="6479"/>
                  </a:lnTo>
                  <a:lnTo>
                    <a:pt x="2668" y="6479"/>
                  </a:lnTo>
                  <a:lnTo>
                    <a:pt x="2249" y="6175"/>
                  </a:lnTo>
                  <a:lnTo>
                    <a:pt x="1830" y="5794"/>
                  </a:lnTo>
                  <a:lnTo>
                    <a:pt x="1334" y="5336"/>
                  </a:lnTo>
                  <a:lnTo>
                    <a:pt x="839" y="4765"/>
                  </a:lnTo>
                  <a:lnTo>
                    <a:pt x="648" y="4422"/>
                  </a:lnTo>
                  <a:lnTo>
                    <a:pt x="420" y="4117"/>
                  </a:lnTo>
                  <a:lnTo>
                    <a:pt x="267" y="3774"/>
                  </a:lnTo>
                  <a:lnTo>
                    <a:pt x="115" y="3393"/>
                  </a:lnTo>
                  <a:lnTo>
                    <a:pt x="38" y="3011"/>
                  </a:lnTo>
                  <a:lnTo>
                    <a:pt x="0" y="2630"/>
                  </a:lnTo>
                  <a:lnTo>
                    <a:pt x="0" y="2630"/>
                  </a:lnTo>
                  <a:lnTo>
                    <a:pt x="38" y="2364"/>
                  </a:lnTo>
                  <a:lnTo>
                    <a:pt x="77" y="2097"/>
                  </a:lnTo>
                  <a:lnTo>
                    <a:pt x="153" y="1830"/>
                  </a:lnTo>
                  <a:lnTo>
                    <a:pt x="229" y="1601"/>
                  </a:lnTo>
                  <a:lnTo>
                    <a:pt x="343" y="1373"/>
                  </a:lnTo>
                  <a:lnTo>
                    <a:pt x="458" y="1144"/>
                  </a:lnTo>
                  <a:lnTo>
                    <a:pt x="610" y="954"/>
                  </a:lnTo>
                  <a:lnTo>
                    <a:pt x="801" y="763"/>
                  </a:lnTo>
                  <a:lnTo>
                    <a:pt x="991" y="572"/>
                  </a:lnTo>
                  <a:lnTo>
                    <a:pt x="1182" y="420"/>
                  </a:lnTo>
                  <a:lnTo>
                    <a:pt x="1410" y="306"/>
                  </a:lnTo>
                  <a:lnTo>
                    <a:pt x="1639" y="191"/>
                  </a:lnTo>
                  <a:lnTo>
                    <a:pt x="1868" y="115"/>
                  </a:lnTo>
                  <a:lnTo>
                    <a:pt x="2135" y="39"/>
                  </a:lnTo>
                  <a:lnTo>
                    <a:pt x="2401" y="1"/>
                  </a:lnTo>
                  <a:lnTo>
                    <a:pt x="2668" y="1"/>
                  </a:lnTo>
                  <a:lnTo>
                    <a:pt x="2668" y="1"/>
                  </a:lnTo>
                  <a:lnTo>
                    <a:pt x="2935" y="1"/>
                  </a:lnTo>
                  <a:lnTo>
                    <a:pt x="3202" y="39"/>
                  </a:lnTo>
                  <a:lnTo>
                    <a:pt x="3468" y="115"/>
                  </a:lnTo>
                  <a:lnTo>
                    <a:pt x="3697" y="191"/>
                  </a:lnTo>
                  <a:lnTo>
                    <a:pt x="3926" y="306"/>
                  </a:lnTo>
                  <a:lnTo>
                    <a:pt x="4154" y="420"/>
                  </a:lnTo>
                  <a:lnTo>
                    <a:pt x="4345" y="572"/>
                  </a:lnTo>
                  <a:lnTo>
                    <a:pt x="4535" y="763"/>
                  </a:lnTo>
                  <a:lnTo>
                    <a:pt x="4726" y="954"/>
                  </a:lnTo>
                  <a:lnTo>
                    <a:pt x="4878" y="1144"/>
                  </a:lnTo>
                  <a:lnTo>
                    <a:pt x="4993" y="1373"/>
                  </a:lnTo>
                  <a:lnTo>
                    <a:pt x="5107" y="1601"/>
                  </a:lnTo>
                  <a:lnTo>
                    <a:pt x="5183" y="1830"/>
                  </a:lnTo>
                  <a:lnTo>
                    <a:pt x="5260" y="2097"/>
                  </a:lnTo>
                  <a:lnTo>
                    <a:pt x="5298" y="2364"/>
                  </a:lnTo>
                  <a:lnTo>
                    <a:pt x="5298" y="2630"/>
                  </a:lnTo>
                  <a:lnTo>
                    <a:pt x="5298" y="2630"/>
                  </a:lnTo>
                  <a:close/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900">
                <a:latin typeface="Inter"/>
                <a:ea typeface="Inter"/>
                <a:cs typeface="Inter"/>
                <a:sym typeface="Inter"/>
              </a:endParaRPr>
            </a:p>
          </p:txBody>
        </p:sp>
        <p:sp>
          <p:nvSpPr>
            <p:cNvPr id="75" name="Google Shape;75;p13"/>
            <p:cNvSpPr/>
            <p:nvPr/>
          </p:nvSpPr>
          <p:spPr>
            <a:xfrm>
              <a:off x="2837225" y="3025150"/>
              <a:ext cx="43850" cy="43850"/>
            </a:xfrm>
            <a:custGeom>
              <a:rect b="b" l="l" r="r" t="t"/>
              <a:pathLst>
                <a:path extrusionOk="0" fill="none" h="1754" w="1754">
                  <a:moveTo>
                    <a:pt x="877" y="1"/>
                  </a:moveTo>
                  <a:lnTo>
                    <a:pt x="877" y="1"/>
                  </a:lnTo>
                  <a:lnTo>
                    <a:pt x="1068" y="1"/>
                  </a:lnTo>
                  <a:lnTo>
                    <a:pt x="1220" y="77"/>
                  </a:lnTo>
                  <a:lnTo>
                    <a:pt x="1372" y="153"/>
                  </a:lnTo>
                  <a:lnTo>
                    <a:pt x="1487" y="268"/>
                  </a:lnTo>
                  <a:lnTo>
                    <a:pt x="1601" y="382"/>
                  </a:lnTo>
                  <a:lnTo>
                    <a:pt x="1677" y="534"/>
                  </a:lnTo>
                  <a:lnTo>
                    <a:pt x="1754" y="687"/>
                  </a:lnTo>
                  <a:lnTo>
                    <a:pt x="1754" y="877"/>
                  </a:lnTo>
                  <a:lnTo>
                    <a:pt x="1754" y="877"/>
                  </a:lnTo>
                  <a:lnTo>
                    <a:pt x="1754" y="1068"/>
                  </a:lnTo>
                  <a:lnTo>
                    <a:pt x="1677" y="1220"/>
                  </a:lnTo>
                  <a:lnTo>
                    <a:pt x="1601" y="1373"/>
                  </a:lnTo>
                  <a:lnTo>
                    <a:pt x="1487" y="1525"/>
                  </a:lnTo>
                  <a:lnTo>
                    <a:pt x="1372" y="1601"/>
                  </a:lnTo>
                  <a:lnTo>
                    <a:pt x="1220" y="1716"/>
                  </a:lnTo>
                  <a:lnTo>
                    <a:pt x="1068" y="1754"/>
                  </a:lnTo>
                  <a:lnTo>
                    <a:pt x="877" y="1754"/>
                  </a:lnTo>
                  <a:lnTo>
                    <a:pt x="877" y="1754"/>
                  </a:lnTo>
                  <a:lnTo>
                    <a:pt x="687" y="1754"/>
                  </a:lnTo>
                  <a:lnTo>
                    <a:pt x="534" y="1716"/>
                  </a:lnTo>
                  <a:lnTo>
                    <a:pt x="382" y="1601"/>
                  </a:lnTo>
                  <a:lnTo>
                    <a:pt x="267" y="1525"/>
                  </a:lnTo>
                  <a:lnTo>
                    <a:pt x="153" y="1373"/>
                  </a:lnTo>
                  <a:lnTo>
                    <a:pt x="77" y="1220"/>
                  </a:lnTo>
                  <a:lnTo>
                    <a:pt x="1" y="1068"/>
                  </a:lnTo>
                  <a:lnTo>
                    <a:pt x="1" y="877"/>
                  </a:lnTo>
                  <a:lnTo>
                    <a:pt x="1" y="877"/>
                  </a:lnTo>
                  <a:lnTo>
                    <a:pt x="1" y="687"/>
                  </a:lnTo>
                  <a:lnTo>
                    <a:pt x="77" y="534"/>
                  </a:lnTo>
                  <a:lnTo>
                    <a:pt x="153" y="382"/>
                  </a:lnTo>
                  <a:lnTo>
                    <a:pt x="267" y="268"/>
                  </a:lnTo>
                  <a:lnTo>
                    <a:pt x="382" y="153"/>
                  </a:lnTo>
                  <a:lnTo>
                    <a:pt x="534" y="77"/>
                  </a:lnTo>
                  <a:lnTo>
                    <a:pt x="687" y="1"/>
                  </a:lnTo>
                  <a:lnTo>
                    <a:pt x="877" y="1"/>
                  </a:lnTo>
                  <a:lnTo>
                    <a:pt x="877" y="1"/>
                  </a:lnTo>
                  <a:close/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900">
                <a:latin typeface="Inter"/>
                <a:ea typeface="Inter"/>
                <a:cs typeface="Inter"/>
                <a:sym typeface="Inter"/>
              </a:endParaRPr>
            </a:p>
          </p:txBody>
        </p:sp>
      </p:grpSp>
      <p:sp>
        <p:nvSpPr>
          <p:cNvPr id="76" name="Google Shape;76;p13"/>
          <p:cNvSpPr txBox="1"/>
          <p:nvPr/>
        </p:nvSpPr>
        <p:spPr>
          <a:xfrm>
            <a:off x="688925" y="5655702"/>
            <a:ext cx="1641900" cy="153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 sz="900">
                <a:latin typeface="Montserrat"/>
                <a:ea typeface="Montserrat"/>
                <a:cs typeface="Montserrat"/>
                <a:sym typeface="Montserrat"/>
              </a:rPr>
              <a:t>+34 123 456 789</a:t>
            </a:r>
            <a:endParaRPr sz="9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77" name="Google Shape;77;p13"/>
          <p:cNvSpPr/>
          <p:nvPr/>
        </p:nvSpPr>
        <p:spPr>
          <a:xfrm>
            <a:off x="450424" y="5667730"/>
            <a:ext cx="129004" cy="129844"/>
          </a:xfrm>
          <a:custGeom>
            <a:rect b="b" l="l" r="r" t="t"/>
            <a:pathLst>
              <a:path extrusionOk="0" fill="none" h="5870" w="5832">
                <a:moveTo>
                  <a:pt x="5832" y="4383"/>
                </a:moveTo>
                <a:lnTo>
                  <a:pt x="5832" y="5260"/>
                </a:lnTo>
                <a:lnTo>
                  <a:pt x="5832" y="5260"/>
                </a:lnTo>
                <a:lnTo>
                  <a:pt x="5832" y="5374"/>
                </a:lnTo>
                <a:lnTo>
                  <a:pt x="5794" y="5488"/>
                </a:lnTo>
                <a:lnTo>
                  <a:pt x="5679" y="5679"/>
                </a:lnTo>
                <a:lnTo>
                  <a:pt x="5489" y="5793"/>
                </a:lnTo>
                <a:lnTo>
                  <a:pt x="5375" y="5831"/>
                </a:lnTo>
                <a:lnTo>
                  <a:pt x="5260" y="5870"/>
                </a:lnTo>
                <a:lnTo>
                  <a:pt x="5260" y="5870"/>
                </a:lnTo>
                <a:lnTo>
                  <a:pt x="5222" y="5831"/>
                </a:lnTo>
                <a:lnTo>
                  <a:pt x="5222" y="5831"/>
                </a:lnTo>
                <a:lnTo>
                  <a:pt x="4536" y="5717"/>
                </a:lnTo>
                <a:lnTo>
                  <a:pt x="3888" y="5565"/>
                </a:lnTo>
                <a:lnTo>
                  <a:pt x="3240" y="5298"/>
                </a:lnTo>
                <a:lnTo>
                  <a:pt x="2669" y="4955"/>
                </a:lnTo>
                <a:lnTo>
                  <a:pt x="2669" y="4955"/>
                </a:lnTo>
                <a:lnTo>
                  <a:pt x="2135" y="4574"/>
                </a:lnTo>
                <a:lnTo>
                  <a:pt x="1678" y="4155"/>
                </a:lnTo>
                <a:lnTo>
                  <a:pt x="1259" y="3697"/>
                </a:lnTo>
                <a:lnTo>
                  <a:pt x="878" y="3164"/>
                </a:lnTo>
                <a:lnTo>
                  <a:pt x="878" y="3164"/>
                </a:lnTo>
                <a:lnTo>
                  <a:pt x="573" y="2592"/>
                </a:lnTo>
                <a:lnTo>
                  <a:pt x="306" y="1944"/>
                </a:lnTo>
                <a:lnTo>
                  <a:pt x="115" y="1296"/>
                </a:lnTo>
                <a:lnTo>
                  <a:pt x="1" y="610"/>
                </a:lnTo>
                <a:lnTo>
                  <a:pt x="1" y="610"/>
                </a:lnTo>
                <a:lnTo>
                  <a:pt x="1" y="496"/>
                </a:lnTo>
                <a:lnTo>
                  <a:pt x="1" y="382"/>
                </a:lnTo>
                <a:lnTo>
                  <a:pt x="115" y="191"/>
                </a:lnTo>
                <a:lnTo>
                  <a:pt x="306" y="39"/>
                </a:lnTo>
                <a:lnTo>
                  <a:pt x="420" y="1"/>
                </a:lnTo>
                <a:lnTo>
                  <a:pt x="535" y="1"/>
                </a:lnTo>
                <a:lnTo>
                  <a:pt x="535" y="1"/>
                </a:lnTo>
                <a:lnTo>
                  <a:pt x="573" y="1"/>
                </a:lnTo>
                <a:lnTo>
                  <a:pt x="1449" y="1"/>
                </a:lnTo>
                <a:lnTo>
                  <a:pt x="1449" y="1"/>
                </a:lnTo>
                <a:lnTo>
                  <a:pt x="1678" y="39"/>
                </a:lnTo>
                <a:lnTo>
                  <a:pt x="1868" y="115"/>
                </a:lnTo>
                <a:lnTo>
                  <a:pt x="1983" y="305"/>
                </a:lnTo>
                <a:lnTo>
                  <a:pt x="2059" y="496"/>
                </a:lnTo>
                <a:lnTo>
                  <a:pt x="2059" y="496"/>
                </a:lnTo>
                <a:lnTo>
                  <a:pt x="2135" y="915"/>
                </a:lnTo>
                <a:lnTo>
                  <a:pt x="2249" y="1334"/>
                </a:lnTo>
                <a:lnTo>
                  <a:pt x="2249" y="1334"/>
                </a:lnTo>
                <a:lnTo>
                  <a:pt x="2288" y="1487"/>
                </a:lnTo>
                <a:lnTo>
                  <a:pt x="2288" y="1677"/>
                </a:lnTo>
                <a:lnTo>
                  <a:pt x="2211" y="1792"/>
                </a:lnTo>
                <a:lnTo>
                  <a:pt x="2135" y="1944"/>
                </a:lnTo>
                <a:lnTo>
                  <a:pt x="1754" y="2325"/>
                </a:lnTo>
                <a:lnTo>
                  <a:pt x="1754" y="2325"/>
                </a:lnTo>
                <a:lnTo>
                  <a:pt x="2097" y="2859"/>
                </a:lnTo>
                <a:lnTo>
                  <a:pt x="2516" y="3316"/>
                </a:lnTo>
                <a:lnTo>
                  <a:pt x="2974" y="3735"/>
                </a:lnTo>
                <a:lnTo>
                  <a:pt x="3507" y="4078"/>
                </a:lnTo>
                <a:lnTo>
                  <a:pt x="3888" y="3697"/>
                </a:lnTo>
                <a:lnTo>
                  <a:pt x="3888" y="3697"/>
                </a:lnTo>
                <a:lnTo>
                  <a:pt x="4041" y="3621"/>
                </a:lnTo>
                <a:lnTo>
                  <a:pt x="4193" y="3545"/>
                </a:lnTo>
                <a:lnTo>
                  <a:pt x="4346" y="3545"/>
                </a:lnTo>
                <a:lnTo>
                  <a:pt x="4498" y="3583"/>
                </a:lnTo>
                <a:lnTo>
                  <a:pt x="4498" y="3583"/>
                </a:lnTo>
                <a:lnTo>
                  <a:pt x="4917" y="3697"/>
                </a:lnTo>
                <a:lnTo>
                  <a:pt x="5336" y="3774"/>
                </a:lnTo>
                <a:lnTo>
                  <a:pt x="5336" y="3774"/>
                </a:lnTo>
                <a:lnTo>
                  <a:pt x="5527" y="3850"/>
                </a:lnTo>
                <a:lnTo>
                  <a:pt x="5718" y="3964"/>
                </a:lnTo>
                <a:lnTo>
                  <a:pt x="5794" y="4155"/>
                </a:lnTo>
                <a:lnTo>
                  <a:pt x="5832" y="4383"/>
                </a:lnTo>
                <a:lnTo>
                  <a:pt x="5832" y="4383"/>
                </a:lnTo>
                <a:close/>
              </a:path>
            </a:pathLst>
          </a:custGeom>
          <a:noFill/>
          <a:ln cap="rnd" cmpd="sng" w="14300">
            <a:solidFill>
              <a:srgbClr val="43434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900">
              <a:latin typeface="Inter"/>
              <a:ea typeface="Inter"/>
              <a:cs typeface="Inter"/>
              <a:sym typeface="Inter"/>
            </a:endParaRPr>
          </a:p>
        </p:txBody>
      </p:sp>
      <p:grpSp>
        <p:nvGrpSpPr>
          <p:cNvPr id="78" name="Google Shape;78;p13"/>
          <p:cNvGrpSpPr/>
          <p:nvPr/>
        </p:nvGrpSpPr>
        <p:grpSpPr>
          <a:xfrm>
            <a:off x="452491" y="6586723"/>
            <a:ext cx="129844" cy="127351"/>
            <a:chOff x="887900" y="2989900"/>
            <a:chExt cx="146750" cy="143900"/>
          </a:xfrm>
        </p:grpSpPr>
        <p:sp>
          <p:nvSpPr>
            <p:cNvPr id="79" name="Google Shape;79;p13"/>
            <p:cNvSpPr/>
            <p:nvPr/>
          </p:nvSpPr>
          <p:spPr>
            <a:xfrm>
              <a:off x="946000" y="3038500"/>
              <a:ext cx="88650" cy="95300"/>
            </a:xfrm>
            <a:custGeom>
              <a:rect b="b" l="l" r="r" t="t"/>
              <a:pathLst>
                <a:path extrusionOk="0" fill="none" h="3812" w="3546">
                  <a:moveTo>
                    <a:pt x="1563" y="0"/>
                  </a:moveTo>
                  <a:lnTo>
                    <a:pt x="1563" y="0"/>
                  </a:lnTo>
                  <a:lnTo>
                    <a:pt x="1944" y="0"/>
                  </a:lnTo>
                  <a:lnTo>
                    <a:pt x="2326" y="77"/>
                  </a:lnTo>
                  <a:lnTo>
                    <a:pt x="2669" y="191"/>
                  </a:lnTo>
                  <a:lnTo>
                    <a:pt x="2973" y="420"/>
                  </a:lnTo>
                  <a:lnTo>
                    <a:pt x="3202" y="686"/>
                  </a:lnTo>
                  <a:lnTo>
                    <a:pt x="3393" y="991"/>
                  </a:lnTo>
                  <a:lnTo>
                    <a:pt x="3507" y="1372"/>
                  </a:lnTo>
                  <a:lnTo>
                    <a:pt x="3545" y="1753"/>
                  </a:lnTo>
                  <a:lnTo>
                    <a:pt x="3545" y="3811"/>
                  </a:lnTo>
                  <a:lnTo>
                    <a:pt x="2364" y="3811"/>
                  </a:lnTo>
                  <a:lnTo>
                    <a:pt x="2364" y="1753"/>
                  </a:lnTo>
                  <a:lnTo>
                    <a:pt x="2364" y="1753"/>
                  </a:lnTo>
                  <a:lnTo>
                    <a:pt x="2326" y="1563"/>
                  </a:lnTo>
                  <a:lnTo>
                    <a:pt x="2249" y="1410"/>
                  </a:lnTo>
                  <a:lnTo>
                    <a:pt x="2135" y="1258"/>
                  </a:lnTo>
                  <a:lnTo>
                    <a:pt x="1983" y="1182"/>
                  </a:lnTo>
                  <a:lnTo>
                    <a:pt x="1983" y="1182"/>
                  </a:lnTo>
                  <a:lnTo>
                    <a:pt x="1830" y="1144"/>
                  </a:lnTo>
                  <a:lnTo>
                    <a:pt x="1678" y="1144"/>
                  </a:lnTo>
                  <a:lnTo>
                    <a:pt x="1563" y="1220"/>
                  </a:lnTo>
                  <a:lnTo>
                    <a:pt x="1411" y="1258"/>
                  </a:lnTo>
                  <a:lnTo>
                    <a:pt x="1335" y="1372"/>
                  </a:lnTo>
                  <a:lnTo>
                    <a:pt x="1258" y="1487"/>
                  </a:lnTo>
                  <a:lnTo>
                    <a:pt x="1220" y="1601"/>
                  </a:lnTo>
                  <a:lnTo>
                    <a:pt x="1182" y="1753"/>
                  </a:lnTo>
                  <a:lnTo>
                    <a:pt x="1182" y="3811"/>
                  </a:lnTo>
                  <a:lnTo>
                    <a:pt x="1" y="3811"/>
                  </a:lnTo>
                  <a:lnTo>
                    <a:pt x="1" y="1792"/>
                  </a:lnTo>
                  <a:lnTo>
                    <a:pt x="1" y="1792"/>
                  </a:lnTo>
                  <a:lnTo>
                    <a:pt x="39" y="1487"/>
                  </a:lnTo>
                  <a:lnTo>
                    <a:pt x="115" y="1144"/>
                  </a:lnTo>
                  <a:lnTo>
                    <a:pt x="268" y="877"/>
                  </a:lnTo>
                  <a:lnTo>
                    <a:pt x="458" y="610"/>
                  </a:lnTo>
                  <a:lnTo>
                    <a:pt x="687" y="381"/>
                  </a:lnTo>
                  <a:lnTo>
                    <a:pt x="954" y="191"/>
                  </a:lnTo>
                  <a:lnTo>
                    <a:pt x="1220" y="77"/>
                  </a:lnTo>
                  <a:lnTo>
                    <a:pt x="1563" y="0"/>
                  </a:lnTo>
                  <a:lnTo>
                    <a:pt x="1563" y="0"/>
                  </a:lnTo>
                  <a:close/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900"/>
            </a:p>
          </p:txBody>
        </p:sp>
        <p:sp>
          <p:nvSpPr>
            <p:cNvPr id="80" name="Google Shape;80;p13"/>
            <p:cNvSpPr/>
            <p:nvPr/>
          </p:nvSpPr>
          <p:spPr>
            <a:xfrm>
              <a:off x="887900" y="3045175"/>
              <a:ext cx="28600" cy="88625"/>
            </a:xfrm>
            <a:custGeom>
              <a:rect b="b" l="l" r="r" t="t"/>
              <a:pathLst>
                <a:path extrusionOk="0" fill="none" h="3545" w="1144">
                  <a:moveTo>
                    <a:pt x="0" y="0"/>
                  </a:moveTo>
                  <a:lnTo>
                    <a:pt x="1143" y="0"/>
                  </a:lnTo>
                  <a:lnTo>
                    <a:pt x="1143" y="3544"/>
                  </a:lnTo>
                  <a:lnTo>
                    <a:pt x="0" y="3544"/>
                  </a:lnTo>
                  <a:lnTo>
                    <a:pt x="0" y="0"/>
                  </a:lnTo>
                  <a:close/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900"/>
            </a:p>
          </p:txBody>
        </p:sp>
        <p:sp>
          <p:nvSpPr>
            <p:cNvPr id="81" name="Google Shape;81;p13"/>
            <p:cNvSpPr/>
            <p:nvPr/>
          </p:nvSpPr>
          <p:spPr>
            <a:xfrm>
              <a:off x="887900" y="2989900"/>
              <a:ext cx="29550" cy="29575"/>
            </a:xfrm>
            <a:custGeom>
              <a:rect b="b" l="l" r="r" t="t"/>
              <a:pathLst>
                <a:path extrusionOk="0" fill="none" h="1183" w="1182">
                  <a:moveTo>
                    <a:pt x="572" y="1"/>
                  </a:moveTo>
                  <a:lnTo>
                    <a:pt x="572" y="1"/>
                  </a:lnTo>
                  <a:lnTo>
                    <a:pt x="686" y="39"/>
                  </a:lnTo>
                  <a:lnTo>
                    <a:pt x="800" y="77"/>
                  </a:lnTo>
                  <a:lnTo>
                    <a:pt x="991" y="191"/>
                  </a:lnTo>
                  <a:lnTo>
                    <a:pt x="1105" y="382"/>
                  </a:lnTo>
                  <a:lnTo>
                    <a:pt x="1143" y="496"/>
                  </a:lnTo>
                  <a:lnTo>
                    <a:pt x="1182" y="611"/>
                  </a:lnTo>
                  <a:lnTo>
                    <a:pt x="1182" y="611"/>
                  </a:lnTo>
                  <a:lnTo>
                    <a:pt x="1143" y="725"/>
                  </a:lnTo>
                  <a:lnTo>
                    <a:pt x="1105" y="839"/>
                  </a:lnTo>
                  <a:lnTo>
                    <a:pt x="991" y="1030"/>
                  </a:lnTo>
                  <a:lnTo>
                    <a:pt x="800" y="1144"/>
                  </a:lnTo>
                  <a:lnTo>
                    <a:pt x="686" y="1182"/>
                  </a:lnTo>
                  <a:lnTo>
                    <a:pt x="572" y="1182"/>
                  </a:lnTo>
                  <a:lnTo>
                    <a:pt x="572" y="1182"/>
                  </a:lnTo>
                  <a:lnTo>
                    <a:pt x="457" y="1182"/>
                  </a:lnTo>
                  <a:lnTo>
                    <a:pt x="343" y="1144"/>
                  </a:lnTo>
                  <a:lnTo>
                    <a:pt x="153" y="1030"/>
                  </a:lnTo>
                  <a:lnTo>
                    <a:pt x="38" y="839"/>
                  </a:lnTo>
                  <a:lnTo>
                    <a:pt x="0" y="725"/>
                  </a:lnTo>
                  <a:lnTo>
                    <a:pt x="0" y="611"/>
                  </a:lnTo>
                  <a:lnTo>
                    <a:pt x="0" y="611"/>
                  </a:lnTo>
                  <a:lnTo>
                    <a:pt x="0" y="496"/>
                  </a:lnTo>
                  <a:lnTo>
                    <a:pt x="38" y="382"/>
                  </a:lnTo>
                  <a:lnTo>
                    <a:pt x="153" y="191"/>
                  </a:lnTo>
                  <a:lnTo>
                    <a:pt x="343" y="77"/>
                  </a:lnTo>
                  <a:lnTo>
                    <a:pt x="457" y="39"/>
                  </a:lnTo>
                  <a:lnTo>
                    <a:pt x="572" y="1"/>
                  </a:lnTo>
                  <a:lnTo>
                    <a:pt x="572" y="1"/>
                  </a:lnTo>
                  <a:close/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900"/>
            </a:p>
          </p:txBody>
        </p:sp>
      </p:grpSp>
      <p:sp>
        <p:nvSpPr>
          <p:cNvPr id="82" name="Google Shape;82;p13"/>
          <p:cNvSpPr txBox="1"/>
          <p:nvPr/>
        </p:nvSpPr>
        <p:spPr>
          <a:xfrm>
            <a:off x="688924" y="6588000"/>
            <a:ext cx="2165700" cy="153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 sz="90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linkedin.com/in/marcoantonio</a:t>
            </a:r>
            <a:endParaRPr sz="9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83" name="Google Shape;83;p13"/>
          <p:cNvSpPr txBox="1"/>
          <p:nvPr/>
        </p:nvSpPr>
        <p:spPr>
          <a:xfrm>
            <a:off x="3600000" y="5170325"/>
            <a:ext cx="3599100" cy="153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1000">
                <a:latin typeface="Montserrat SemiBold"/>
                <a:ea typeface="Montserrat SemiBold"/>
                <a:cs typeface="Montserrat SemiBold"/>
                <a:sym typeface="Montserrat SemiBold"/>
              </a:rPr>
              <a:t>Contable Senior</a:t>
            </a:r>
            <a:endParaRPr sz="10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84" name="Google Shape;84;p13"/>
          <p:cNvSpPr txBox="1"/>
          <p:nvPr/>
        </p:nvSpPr>
        <p:spPr>
          <a:xfrm>
            <a:off x="3600000" y="5350167"/>
            <a:ext cx="35991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900">
                <a:latin typeface="Montserrat"/>
                <a:ea typeface="Montserrat"/>
                <a:cs typeface="Montserrat"/>
                <a:sym typeface="Montserrat"/>
              </a:rPr>
              <a:t>Delux España | Madrid</a:t>
            </a:r>
            <a:endParaRPr sz="9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85" name="Google Shape;85;p13"/>
          <p:cNvSpPr txBox="1"/>
          <p:nvPr/>
        </p:nvSpPr>
        <p:spPr>
          <a:xfrm>
            <a:off x="3600000" y="5008450"/>
            <a:ext cx="35991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900">
                <a:latin typeface="Montserrat"/>
                <a:ea typeface="Montserrat"/>
                <a:cs typeface="Montserrat"/>
                <a:sym typeface="Montserrat"/>
              </a:rPr>
              <a:t>2021 - Actualidad</a:t>
            </a:r>
            <a:endParaRPr sz="9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86" name="Google Shape;86;p13"/>
          <p:cNvSpPr txBox="1"/>
          <p:nvPr/>
        </p:nvSpPr>
        <p:spPr>
          <a:xfrm>
            <a:off x="3612668" y="5643600"/>
            <a:ext cx="3548400" cy="1399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-201150" lvl="0" marL="19800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SzPts val="900"/>
              <a:buFont typeface="Montserrat"/>
              <a:buChar char="●"/>
            </a:pPr>
            <a:r>
              <a:rPr lang="es" sz="900">
                <a:latin typeface="Montserrat"/>
                <a:ea typeface="Montserrat"/>
                <a:cs typeface="Montserrat"/>
                <a:sym typeface="Montserrat"/>
              </a:rPr>
              <a:t>Gestiono la contabilidad general y elaboro estados financieros conforme a las normativas IFRS y GAAP.</a:t>
            </a:r>
            <a:endParaRPr sz="900">
              <a:latin typeface="Montserrat"/>
              <a:ea typeface="Montserrat"/>
              <a:cs typeface="Montserrat"/>
              <a:sym typeface="Montserrat"/>
            </a:endParaRPr>
          </a:p>
          <a:p>
            <a:pPr indent="-201150" lvl="0" marL="19800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SzPts val="900"/>
              <a:buFont typeface="Montserrat"/>
              <a:buChar char="●"/>
            </a:pPr>
            <a:r>
              <a:rPr lang="es" sz="900">
                <a:latin typeface="Montserrat"/>
                <a:ea typeface="Montserrat"/>
                <a:cs typeface="Montserrat"/>
                <a:sym typeface="Montserrat"/>
              </a:rPr>
              <a:t>Me encargo del cumplimiento fiscal y la presentación de impuestos.</a:t>
            </a:r>
            <a:endParaRPr sz="900">
              <a:latin typeface="Montserrat"/>
              <a:ea typeface="Montserrat"/>
              <a:cs typeface="Montserrat"/>
              <a:sym typeface="Montserrat"/>
            </a:endParaRPr>
          </a:p>
          <a:p>
            <a:pPr indent="-201150" lvl="0" marL="19800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SzPts val="900"/>
              <a:buFont typeface="Montserrat"/>
              <a:buChar char="●"/>
            </a:pPr>
            <a:r>
              <a:rPr lang="es" sz="900">
                <a:latin typeface="Montserrat"/>
                <a:ea typeface="Montserrat"/>
                <a:cs typeface="Montserrat"/>
                <a:sym typeface="Montserrat"/>
              </a:rPr>
              <a:t>Coordino auditorías internas y externas, asegurando la transparencia financiera.</a:t>
            </a:r>
            <a:endParaRPr sz="900">
              <a:latin typeface="Montserrat"/>
              <a:ea typeface="Montserrat"/>
              <a:cs typeface="Montserrat"/>
              <a:sym typeface="Montserrat"/>
            </a:endParaRPr>
          </a:p>
          <a:p>
            <a:pPr indent="-201150" lvl="0" marL="19800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SzPts val="900"/>
              <a:buFont typeface="Montserrat"/>
              <a:buChar char="●"/>
            </a:pPr>
            <a:r>
              <a:rPr lang="es" sz="900">
                <a:latin typeface="Montserrat"/>
                <a:ea typeface="Montserrat"/>
                <a:cs typeface="Montserrat"/>
                <a:sym typeface="Montserrat"/>
              </a:rPr>
              <a:t>Implemento mejoras en los procesos contables para optimizar tiempos y reducir errores.</a:t>
            </a:r>
            <a:endParaRPr sz="9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87" name="Google Shape;87;p13"/>
          <p:cNvSpPr txBox="1"/>
          <p:nvPr/>
        </p:nvSpPr>
        <p:spPr>
          <a:xfrm>
            <a:off x="450000" y="3124975"/>
            <a:ext cx="2339700" cy="215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s">
                <a:latin typeface="Montserrat"/>
                <a:ea typeface="Montserrat"/>
                <a:cs typeface="Montserrat"/>
                <a:sym typeface="Montserrat"/>
              </a:rPr>
              <a:t>PERFIL PROFESIONAL</a:t>
            </a:r>
            <a:endParaRPr b="1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88" name="Google Shape;88;p13"/>
          <p:cNvSpPr txBox="1"/>
          <p:nvPr/>
        </p:nvSpPr>
        <p:spPr>
          <a:xfrm>
            <a:off x="3600000" y="2988000"/>
            <a:ext cx="3600000" cy="153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1000">
                <a:latin typeface="Montserrat SemiBold"/>
                <a:ea typeface="Montserrat SemiBold"/>
                <a:cs typeface="Montserrat SemiBold"/>
                <a:sym typeface="Montserrat SemiBold"/>
              </a:rPr>
              <a:t>Máster en Contabilidad y Finanzas</a:t>
            </a:r>
            <a:endParaRPr sz="10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89" name="Google Shape;89;p13"/>
          <p:cNvSpPr txBox="1"/>
          <p:nvPr/>
        </p:nvSpPr>
        <p:spPr>
          <a:xfrm>
            <a:off x="3600000" y="3168000"/>
            <a:ext cx="3414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900">
                <a:latin typeface="Montserrat"/>
                <a:ea typeface="Montserrat"/>
                <a:cs typeface="Montserrat"/>
                <a:sym typeface="Montserrat"/>
              </a:rPr>
              <a:t>ESADE Business School</a:t>
            </a:r>
            <a:endParaRPr sz="9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90" name="Google Shape;90;p13"/>
          <p:cNvSpPr txBox="1"/>
          <p:nvPr/>
        </p:nvSpPr>
        <p:spPr>
          <a:xfrm>
            <a:off x="3600000" y="2826000"/>
            <a:ext cx="3414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900">
                <a:latin typeface="Montserrat"/>
                <a:ea typeface="Montserrat"/>
                <a:cs typeface="Montserrat"/>
                <a:sym typeface="Montserrat"/>
              </a:rPr>
              <a:t>2017 - 2018</a:t>
            </a:r>
            <a:endParaRPr sz="9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91" name="Google Shape;91;p13"/>
          <p:cNvSpPr txBox="1"/>
          <p:nvPr/>
        </p:nvSpPr>
        <p:spPr>
          <a:xfrm>
            <a:off x="3600000" y="3715500"/>
            <a:ext cx="3599100" cy="153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1000">
                <a:latin typeface="Montserrat SemiBold"/>
                <a:ea typeface="Montserrat SemiBold"/>
                <a:cs typeface="Montserrat SemiBold"/>
                <a:sym typeface="Montserrat SemiBold"/>
              </a:rPr>
              <a:t>Grado en Administración y Dirección de Empresas</a:t>
            </a:r>
            <a:endParaRPr sz="10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92" name="Google Shape;92;p13"/>
          <p:cNvSpPr txBox="1"/>
          <p:nvPr/>
        </p:nvSpPr>
        <p:spPr>
          <a:xfrm>
            <a:off x="3600000" y="3895494"/>
            <a:ext cx="3414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900">
                <a:latin typeface="Montserrat"/>
                <a:ea typeface="Montserrat"/>
                <a:cs typeface="Montserrat"/>
                <a:sym typeface="Montserrat"/>
              </a:rPr>
              <a:t>Universidad Autónoma de Madrid</a:t>
            </a:r>
            <a:endParaRPr sz="9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93" name="Google Shape;93;p13"/>
          <p:cNvSpPr txBox="1"/>
          <p:nvPr/>
        </p:nvSpPr>
        <p:spPr>
          <a:xfrm>
            <a:off x="3600000" y="3553494"/>
            <a:ext cx="3414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900">
                <a:latin typeface="Montserrat"/>
                <a:ea typeface="Montserrat"/>
                <a:cs typeface="Montserrat"/>
                <a:sym typeface="Montserrat"/>
              </a:rPr>
              <a:t>2013 - 2017</a:t>
            </a:r>
            <a:endParaRPr sz="9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94" name="Google Shape;94;p13"/>
          <p:cNvSpPr txBox="1"/>
          <p:nvPr/>
        </p:nvSpPr>
        <p:spPr>
          <a:xfrm>
            <a:off x="3600000" y="7473075"/>
            <a:ext cx="3599100" cy="153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1000">
                <a:latin typeface="Montserrat SemiBold"/>
                <a:ea typeface="Montserrat SemiBold"/>
                <a:cs typeface="Montserrat SemiBold"/>
                <a:sym typeface="Montserrat SemiBold"/>
              </a:rPr>
              <a:t>Contable </a:t>
            </a:r>
            <a:endParaRPr sz="10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95" name="Google Shape;95;p13"/>
          <p:cNvSpPr txBox="1"/>
          <p:nvPr/>
        </p:nvSpPr>
        <p:spPr>
          <a:xfrm>
            <a:off x="3600000" y="7652917"/>
            <a:ext cx="35991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900">
                <a:latin typeface="Montserrat"/>
                <a:ea typeface="Montserrat"/>
                <a:cs typeface="Montserrat"/>
                <a:sym typeface="Montserrat"/>
              </a:rPr>
              <a:t>BBVA | Barcelona</a:t>
            </a:r>
            <a:endParaRPr sz="9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96" name="Google Shape;96;p13"/>
          <p:cNvSpPr txBox="1"/>
          <p:nvPr/>
        </p:nvSpPr>
        <p:spPr>
          <a:xfrm>
            <a:off x="3600000" y="7311200"/>
            <a:ext cx="35991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900">
                <a:latin typeface="Montserrat"/>
                <a:ea typeface="Montserrat"/>
                <a:cs typeface="Montserrat"/>
                <a:sym typeface="Montserrat"/>
              </a:rPr>
              <a:t>2018 - 2021</a:t>
            </a:r>
            <a:endParaRPr sz="9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97" name="Google Shape;97;p13"/>
          <p:cNvSpPr txBox="1"/>
          <p:nvPr/>
        </p:nvSpPr>
        <p:spPr>
          <a:xfrm>
            <a:off x="3612668" y="7946350"/>
            <a:ext cx="3548400" cy="1399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-201150" lvl="0" marL="19800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SzPts val="900"/>
              <a:buFont typeface="Montserrat"/>
              <a:buChar char="●"/>
            </a:pPr>
            <a:r>
              <a:rPr lang="es" sz="900">
                <a:latin typeface="Montserrat"/>
                <a:ea typeface="Montserrat"/>
                <a:cs typeface="Montserrat"/>
                <a:sym typeface="Montserrat"/>
              </a:rPr>
              <a:t>Registré y concilié cuentas contables, garantizando la precisión de los balances.</a:t>
            </a:r>
            <a:endParaRPr sz="900">
              <a:latin typeface="Montserrat"/>
              <a:ea typeface="Montserrat"/>
              <a:cs typeface="Montserrat"/>
              <a:sym typeface="Montserrat"/>
            </a:endParaRPr>
          </a:p>
          <a:p>
            <a:pPr indent="-201150" lvl="0" marL="19800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SzPts val="900"/>
              <a:buFont typeface="Montserrat"/>
              <a:buChar char="●"/>
            </a:pPr>
            <a:r>
              <a:rPr lang="es" sz="900">
                <a:latin typeface="Montserrat"/>
                <a:ea typeface="Montserrat"/>
                <a:cs typeface="Montserrat"/>
                <a:sym typeface="Montserrat"/>
              </a:rPr>
              <a:t>Elaboré reportes financieros mensuales y anuales para la toma de decisiones estratégicas.</a:t>
            </a:r>
            <a:endParaRPr sz="900">
              <a:latin typeface="Montserrat"/>
              <a:ea typeface="Montserrat"/>
              <a:cs typeface="Montserrat"/>
              <a:sym typeface="Montserrat"/>
            </a:endParaRPr>
          </a:p>
          <a:p>
            <a:pPr indent="-201150" lvl="0" marL="19800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SzPts val="900"/>
              <a:buFont typeface="Montserrat"/>
              <a:buChar char="●"/>
            </a:pPr>
            <a:r>
              <a:rPr lang="es" sz="900">
                <a:latin typeface="Montserrat"/>
                <a:ea typeface="Montserrat"/>
                <a:cs typeface="Montserrat"/>
                <a:sym typeface="Montserrat"/>
              </a:rPr>
              <a:t>Controlé presupuestos y realicé análisis de desviaciones para optimizar recursos.</a:t>
            </a:r>
            <a:endParaRPr sz="900">
              <a:latin typeface="Montserrat"/>
              <a:ea typeface="Montserrat"/>
              <a:cs typeface="Montserrat"/>
              <a:sym typeface="Montserrat"/>
            </a:endParaRPr>
          </a:p>
          <a:p>
            <a:pPr indent="-201150" lvl="0" marL="19800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SzPts val="900"/>
              <a:buFont typeface="Montserrat"/>
              <a:buChar char="●"/>
            </a:pPr>
            <a:r>
              <a:rPr lang="es" sz="900">
                <a:latin typeface="Montserrat"/>
                <a:ea typeface="Montserrat"/>
                <a:cs typeface="Montserrat"/>
                <a:sym typeface="Montserrat"/>
              </a:rPr>
              <a:t>Colaboré en la preparación de documentación para auditorías externas.</a:t>
            </a:r>
            <a:endParaRPr sz="900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98" name="Google Shape;98;p1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49850" y="356825"/>
            <a:ext cx="2339700" cy="2339700"/>
          </a:xfrm>
          <a:prstGeom prst="ellipse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