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 SemiBold"/>
      <p:regular r:id="rId7"/>
      <p:bold r:id="rId8"/>
      <p:italic r:id="rId9"/>
      <p:boldItalic r:id="rId10"/>
    </p:embeddedFont>
    <p:embeddedFont>
      <p:font typeface="Montserrat"/>
      <p:regular r:id="rId11"/>
      <p:bold r:id="rId12"/>
      <p:italic r:id="rId13"/>
      <p:boldItalic r:id="rId14"/>
    </p:embeddedFont>
    <p:embeddedFont>
      <p:font typeface="Inter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regular.fntdata"/><Relationship Id="rId10" Type="http://schemas.openxmlformats.org/officeDocument/2006/relationships/font" Target="fonts/MontserratSemiBold-boldItalic.fntdata"/><Relationship Id="rId13" Type="http://schemas.openxmlformats.org/officeDocument/2006/relationships/font" Target="fonts/Montserrat-italic.fntdata"/><Relationship Id="rId12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SemiBold-italic.fntdata"/><Relationship Id="rId15" Type="http://schemas.openxmlformats.org/officeDocument/2006/relationships/font" Target="fonts/Inter-regular.fntdata"/><Relationship Id="rId14" Type="http://schemas.openxmlformats.org/officeDocument/2006/relationships/font" Target="fonts/Montserrat-boldItalic.fntdata"/><Relationship Id="rId17" Type="http://schemas.openxmlformats.org/officeDocument/2006/relationships/font" Target="fonts/Inter-italic.fntdata"/><Relationship Id="rId16" Type="http://schemas.openxmlformats.org/officeDocument/2006/relationships/font" Target="fonts/Inter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Inter-boldItalic.fntdata"/><Relationship Id="rId7" Type="http://schemas.openxmlformats.org/officeDocument/2006/relationships/font" Target="fonts/MontserratSemiBold-regular.fntdata"/><Relationship Id="rId8" Type="http://schemas.openxmlformats.org/officeDocument/2006/relationships/font" Target="fonts/Montserrat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47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47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8" y="10467850"/>
            <a:ext cx="7560000" cy="2241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-37" y="50"/>
            <a:ext cx="7560000" cy="19359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179888" y="180050"/>
            <a:ext cx="2880000" cy="6840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3600038" y="450050"/>
            <a:ext cx="3599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MARCO</a:t>
            </a:r>
            <a:endParaRPr sz="3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ANTONIO GARCÍA</a:t>
            </a:r>
            <a:endParaRPr sz="30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600038" y="4601325"/>
            <a:ext cx="2361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EXPERIENCIA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450038" y="3562600"/>
            <a:ext cx="2339700" cy="15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Contable con seis años de experiencia en gestión financiera, control de cuentas y elaboración de informes contables. Especializado en optimización de procesos administrativos y cumplimiento normativo. Capacidad analítica, atención al detalle y habilidades de comunicación para trabajar en entornos dinámicos.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451741" y="7310425"/>
            <a:ext cx="2098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HABILIDADES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600038" y="1382875"/>
            <a:ext cx="2221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CONTABLE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600038" y="2363025"/>
            <a:ext cx="2301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FORMACIÓN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3" name="Google Shape;63;p13"/>
          <p:cNvCxnSpPr/>
          <p:nvPr/>
        </p:nvCxnSpPr>
        <p:spPr>
          <a:xfrm>
            <a:off x="3600038" y="4333350"/>
            <a:ext cx="3600000" cy="0"/>
          </a:xfrm>
          <a:prstGeom prst="straightConnector1">
            <a:avLst/>
          </a:prstGeom>
          <a:noFill/>
          <a:ln cap="flat" cmpd="sng" w="9525">
            <a:solidFill>
              <a:srgbClr val="FFB7C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" name="Google Shape;64;p13"/>
          <p:cNvSpPr txBox="1"/>
          <p:nvPr/>
        </p:nvSpPr>
        <p:spPr>
          <a:xfrm>
            <a:off x="450038" y="9139624"/>
            <a:ext cx="1851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IDIOMAS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50135" y="7735575"/>
            <a:ext cx="23616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Contabilidad financiera y fiscalidad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Análisis de estados financieros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Normativa contable (IFRS, GAAP)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ERP y software contable (SAP, SAGE)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Auditoría y control interno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Gestión de tesorería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Elaboración de presupuestos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51608" y="9540875"/>
            <a:ext cx="2361600" cy="4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Español: Nativo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Inglés: Avanzado (C1)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Francés: Intermedio (B2)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7" name="Google Shape;67;p13"/>
          <p:cNvCxnSpPr/>
          <p:nvPr/>
        </p:nvCxnSpPr>
        <p:spPr>
          <a:xfrm>
            <a:off x="450038" y="5362475"/>
            <a:ext cx="2339700" cy="0"/>
          </a:xfrm>
          <a:prstGeom prst="straightConnector1">
            <a:avLst/>
          </a:prstGeom>
          <a:noFill/>
          <a:ln cap="flat" cmpd="sng" w="9525">
            <a:solidFill>
              <a:srgbClr val="FFB7C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" name="Google Shape;68;p13"/>
          <p:cNvSpPr txBox="1"/>
          <p:nvPr/>
        </p:nvSpPr>
        <p:spPr>
          <a:xfrm>
            <a:off x="688963" y="5966092"/>
            <a:ext cx="1641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m.antonio@activacv.com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69" name="Google Shape;69;p13"/>
          <p:cNvGrpSpPr/>
          <p:nvPr/>
        </p:nvGrpSpPr>
        <p:grpSpPr>
          <a:xfrm>
            <a:off x="450043" y="5991193"/>
            <a:ext cx="129844" cy="103699"/>
            <a:chOff x="2156000" y="3003250"/>
            <a:chExt cx="146750" cy="117200"/>
          </a:xfrm>
        </p:grpSpPr>
        <p:sp>
          <p:nvSpPr>
            <p:cNvPr id="70" name="Google Shape;70;p13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2" name="Google Shape;72;p13"/>
          <p:cNvSpPr txBox="1"/>
          <p:nvPr/>
        </p:nvSpPr>
        <p:spPr>
          <a:xfrm>
            <a:off x="688965" y="6276433"/>
            <a:ext cx="1641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Ciudad Real, España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73" name="Google Shape;73;p13"/>
          <p:cNvGrpSpPr/>
          <p:nvPr/>
        </p:nvGrpSpPr>
        <p:grpSpPr>
          <a:xfrm>
            <a:off x="456367" y="6281714"/>
            <a:ext cx="117192" cy="143338"/>
            <a:chOff x="2792450" y="2981325"/>
            <a:chExt cx="132450" cy="162000"/>
          </a:xfrm>
        </p:grpSpPr>
        <p:sp>
          <p:nvSpPr>
            <p:cNvPr id="74" name="Google Shape;74;p13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6" name="Google Shape;76;p13"/>
          <p:cNvSpPr txBox="1"/>
          <p:nvPr/>
        </p:nvSpPr>
        <p:spPr>
          <a:xfrm>
            <a:off x="688962" y="5655752"/>
            <a:ext cx="1641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+34 123 456 789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" name="Google Shape;77;p13"/>
          <p:cNvSpPr/>
          <p:nvPr/>
        </p:nvSpPr>
        <p:spPr>
          <a:xfrm>
            <a:off x="450461" y="5667780"/>
            <a:ext cx="129004" cy="129844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78" name="Google Shape;78;p13"/>
          <p:cNvGrpSpPr/>
          <p:nvPr/>
        </p:nvGrpSpPr>
        <p:grpSpPr>
          <a:xfrm>
            <a:off x="452529" y="6586773"/>
            <a:ext cx="129844" cy="127351"/>
            <a:chOff x="887900" y="2989900"/>
            <a:chExt cx="146750" cy="143900"/>
          </a:xfrm>
        </p:grpSpPr>
        <p:sp>
          <p:nvSpPr>
            <p:cNvPr id="79" name="Google Shape;79;p13"/>
            <p:cNvSpPr/>
            <p:nvPr/>
          </p:nvSpPr>
          <p:spPr>
            <a:xfrm>
              <a:off x="946000" y="303850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1563" y="0"/>
                  </a:moveTo>
                  <a:lnTo>
                    <a:pt x="1563" y="0"/>
                  </a:lnTo>
                  <a:lnTo>
                    <a:pt x="1944" y="0"/>
                  </a:lnTo>
                  <a:lnTo>
                    <a:pt x="2326" y="77"/>
                  </a:lnTo>
                  <a:lnTo>
                    <a:pt x="2669" y="191"/>
                  </a:lnTo>
                  <a:lnTo>
                    <a:pt x="2973" y="420"/>
                  </a:lnTo>
                  <a:lnTo>
                    <a:pt x="3202" y="686"/>
                  </a:lnTo>
                  <a:lnTo>
                    <a:pt x="3393" y="991"/>
                  </a:lnTo>
                  <a:lnTo>
                    <a:pt x="3507" y="1372"/>
                  </a:lnTo>
                  <a:lnTo>
                    <a:pt x="3545" y="1753"/>
                  </a:lnTo>
                  <a:lnTo>
                    <a:pt x="3545" y="3811"/>
                  </a:lnTo>
                  <a:lnTo>
                    <a:pt x="2364" y="3811"/>
                  </a:lnTo>
                  <a:lnTo>
                    <a:pt x="2364" y="1753"/>
                  </a:lnTo>
                  <a:lnTo>
                    <a:pt x="2364" y="1753"/>
                  </a:lnTo>
                  <a:lnTo>
                    <a:pt x="2326" y="1563"/>
                  </a:lnTo>
                  <a:lnTo>
                    <a:pt x="2249" y="1410"/>
                  </a:lnTo>
                  <a:lnTo>
                    <a:pt x="2135" y="1258"/>
                  </a:lnTo>
                  <a:lnTo>
                    <a:pt x="1983" y="1182"/>
                  </a:lnTo>
                  <a:lnTo>
                    <a:pt x="1983" y="1182"/>
                  </a:lnTo>
                  <a:lnTo>
                    <a:pt x="1830" y="1144"/>
                  </a:lnTo>
                  <a:lnTo>
                    <a:pt x="1678" y="1144"/>
                  </a:lnTo>
                  <a:lnTo>
                    <a:pt x="1563" y="1220"/>
                  </a:lnTo>
                  <a:lnTo>
                    <a:pt x="1411" y="1258"/>
                  </a:lnTo>
                  <a:lnTo>
                    <a:pt x="1335" y="1372"/>
                  </a:lnTo>
                  <a:lnTo>
                    <a:pt x="1258" y="1487"/>
                  </a:lnTo>
                  <a:lnTo>
                    <a:pt x="1220" y="1601"/>
                  </a:lnTo>
                  <a:lnTo>
                    <a:pt x="1182" y="1753"/>
                  </a:lnTo>
                  <a:lnTo>
                    <a:pt x="1182" y="3811"/>
                  </a:lnTo>
                  <a:lnTo>
                    <a:pt x="1" y="3811"/>
                  </a:lnTo>
                  <a:lnTo>
                    <a:pt x="1" y="1792"/>
                  </a:lnTo>
                  <a:lnTo>
                    <a:pt x="1" y="1792"/>
                  </a:lnTo>
                  <a:lnTo>
                    <a:pt x="39" y="1487"/>
                  </a:lnTo>
                  <a:lnTo>
                    <a:pt x="115" y="1144"/>
                  </a:lnTo>
                  <a:lnTo>
                    <a:pt x="268" y="877"/>
                  </a:lnTo>
                  <a:lnTo>
                    <a:pt x="458" y="610"/>
                  </a:lnTo>
                  <a:lnTo>
                    <a:pt x="687" y="381"/>
                  </a:lnTo>
                  <a:lnTo>
                    <a:pt x="954" y="191"/>
                  </a:lnTo>
                  <a:lnTo>
                    <a:pt x="1220" y="77"/>
                  </a:lnTo>
                  <a:lnTo>
                    <a:pt x="1563" y="0"/>
                  </a:lnTo>
                  <a:lnTo>
                    <a:pt x="156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887900" y="3045175"/>
              <a:ext cx="28600" cy="88625"/>
            </a:xfrm>
            <a:custGeom>
              <a:rect b="b" l="l" r="r" t="t"/>
              <a:pathLst>
                <a:path extrusionOk="0" fill="none" h="3545" w="1144">
                  <a:moveTo>
                    <a:pt x="0" y="0"/>
                  </a:moveTo>
                  <a:lnTo>
                    <a:pt x="1143" y="0"/>
                  </a:lnTo>
                  <a:lnTo>
                    <a:pt x="1143" y="3544"/>
                  </a:lnTo>
                  <a:lnTo>
                    <a:pt x="0" y="354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887900" y="2989900"/>
              <a:ext cx="29550" cy="29575"/>
            </a:xfrm>
            <a:custGeom>
              <a:rect b="b" l="l" r="r" t="t"/>
              <a:pathLst>
                <a:path extrusionOk="0" fill="none" h="1183" w="1182">
                  <a:moveTo>
                    <a:pt x="572" y="1"/>
                  </a:moveTo>
                  <a:lnTo>
                    <a:pt x="572" y="1"/>
                  </a:lnTo>
                  <a:lnTo>
                    <a:pt x="686" y="39"/>
                  </a:lnTo>
                  <a:lnTo>
                    <a:pt x="800" y="77"/>
                  </a:lnTo>
                  <a:lnTo>
                    <a:pt x="991" y="191"/>
                  </a:lnTo>
                  <a:lnTo>
                    <a:pt x="1105" y="382"/>
                  </a:lnTo>
                  <a:lnTo>
                    <a:pt x="1143" y="496"/>
                  </a:lnTo>
                  <a:lnTo>
                    <a:pt x="1182" y="611"/>
                  </a:lnTo>
                  <a:lnTo>
                    <a:pt x="1182" y="611"/>
                  </a:lnTo>
                  <a:lnTo>
                    <a:pt x="1143" y="725"/>
                  </a:lnTo>
                  <a:lnTo>
                    <a:pt x="1105" y="839"/>
                  </a:lnTo>
                  <a:lnTo>
                    <a:pt x="991" y="1030"/>
                  </a:lnTo>
                  <a:lnTo>
                    <a:pt x="800" y="1144"/>
                  </a:lnTo>
                  <a:lnTo>
                    <a:pt x="686" y="1182"/>
                  </a:lnTo>
                  <a:lnTo>
                    <a:pt x="572" y="1182"/>
                  </a:lnTo>
                  <a:lnTo>
                    <a:pt x="572" y="1182"/>
                  </a:lnTo>
                  <a:lnTo>
                    <a:pt x="457" y="1182"/>
                  </a:lnTo>
                  <a:lnTo>
                    <a:pt x="343" y="1144"/>
                  </a:lnTo>
                  <a:lnTo>
                    <a:pt x="153" y="1030"/>
                  </a:lnTo>
                  <a:lnTo>
                    <a:pt x="38" y="839"/>
                  </a:lnTo>
                  <a:lnTo>
                    <a:pt x="0" y="725"/>
                  </a:lnTo>
                  <a:lnTo>
                    <a:pt x="0" y="611"/>
                  </a:lnTo>
                  <a:lnTo>
                    <a:pt x="0" y="611"/>
                  </a:lnTo>
                  <a:lnTo>
                    <a:pt x="0" y="496"/>
                  </a:lnTo>
                  <a:lnTo>
                    <a:pt x="38" y="382"/>
                  </a:lnTo>
                  <a:lnTo>
                    <a:pt x="153" y="191"/>
                  </a:lnTo>
                  <a:lnTo>
                    <a:pt x="343" y="77"/>
                  </a:lnTo>
                  <a:lnTo>
                    <a:pt x="457" y="39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</p:txBody>
        </p:sp>
      </p:grpSp>
      <p:sp>
        <p:nvSpPr>
          <p:cNvPr id="82" name="Google Shape;82;p13"/>
          <p:cNvSpPr txBox="1"/>
          <p:nvPr/>
        </p:nvSpPr>
        <p:spPr>
          <a:xfrm>
            <a:off x="688962" y="6588050"/>
            <a:ext cx="21657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linkedin.com/in/marcoantonio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3600038" y="5170375"/>
            <a:ext cx="3599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Montserrat SemiBold"/>
                <a:ea typeface="Montserrat SemiBold"/>
                <a:cs typeface="Montserrat SemiBold"/>
                <a:sym typeface="Montserrat SemiBold"/>
              </a:rPr>
              <a:t>Contable Senior</a:t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3600038" y="5350217"/>
            <a:ext cx="3599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Delux España | Madrid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3600038" y="5008500"/>
            <a:ext cx="3599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2021 - Actualidad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612705" y="5643650"/>
            <a:ext cx="35484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Gestiono la contabilidad general y elaboro estados financieros conforme a las normativas IFRS y GAAP.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Me encargo del cumplimiento fiscal y la presentación de impuestos.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Coordino auditorías internas y externas, asegurando la transparencia financiera.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Implemento mejoras en los procesos contables para optimizar tiempos y reducir errores.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450038" y="3125025"/>
            <a:ext cx="2339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PERFIL PROFESIONAL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600038" y="2988050"/>
            <a:ext cx="360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Montserrat SemiBold"/>
                <a:ea typeface="Montserrat SemiBold"/>
                <a:cs typeface="Montserrat SemiBold"/>
                <a:sym typeface="Montserrat SemiBold"/>
              </a:rPr>
              <a:t>Máster en Contabilidad y Finanzas</a:t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3600038" y="3168050"/>
            <a:ext cx="3414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ESADE Business School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3600038" y="2826050"/>
            <a:ext cx="3414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2017 - 2018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3600038" y="3715550"/>
            <a:ext cx="3599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Montserrat SemiBold"/>
                <a:ea typeface="Montserrat SemiBold"/>
                <a:cs typeface="Montserrat SemiBold"/>
                <a:sym typeface="Montserrat SemiBold"/>
              </a:rPr>
              <a:t>Grado en Administración y Dirección de Empresas</a:t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3600038" y="3895544"/>
            <a:ext cx="3414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Universidad Autónoma de Madrid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3600038" y="3553544"/>
            <a:ext cx="3414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2013 - 2017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3600038" y="7473125"/>
            <a:ext cx="3599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Montserrat SemiBold"/>
                <a:ea typeface="Montserrat SemiBold"/>
                <a:cs typeface="Montserrat SemiBold"/>
                <a:sym typeface="Montserrat SemiBold"/>
              </a:rPr>
              <a:t>Contable </a:t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3600038" y="7652967"/>
            <a:ext cx="3599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BBVA | Barcelona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3600038" y="7311250"/>
            <a:ext cx="3599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2018 - 2021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3612705" y="7946400"/>
            <a:ext cx="35484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Registré y concilié cuentas contables, garantizando la precisión de los balances.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Elaboré reportes financieros mensuales y anuales para la toma de decisiones estratégicas.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Controlé presupuestos y realicé análisis de desviaciones para optimizar recursos.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Colaboré en la preparación de documentación para auditorías externas.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8" name="Google Shape;9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888" y="356875"/>
            <a:ext cx="2339700" cy="23397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