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Int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Inter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10467800"/>
            <a:ext cx="7560000" cy="2241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75" y="0"/>
            <a:ext cx="7560000" cy="1935900"/>
          </a:xfrm>
          <a:prstGeom prst="rect">
            <a:avLst/>
          </a:prstGeom>
          <a:solidFill>
            <a:srgbClr val="90AF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850" y="180000"/>
            <a:ext cx="2880000" cy="684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600000" y="450000"/>
            <a:ext cx="359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MARCO</a:t>
            </a:r>
            <a:endParaRPr sz="3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ANTONIO GARCÍA</a:t>
            </a:r>
            <a:endParaRPr sz="3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00000" y="4601275"/>
            <a:ext cx="2361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EXPERIENCIA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50000" y="3562550"/>
            <a:ext cx="23397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Contable con seis años de experiencia en gestión financiera, control de cuentas y elaboración de informes contables. Especializado en optimización de procesos administrativos y cumplimiento normativo. Capacidad analítica, atención al detalle y habilidades de comunicación para trabajar en entornos dinámicos.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51703" y="7310375"/>
            <a:ext cx="209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HABILIDADES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00000" y="1382825"/>
            <a:ext cx="222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CONTABLE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00000" y="2362975"/>
            <a:ext cx="2301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FORMACIÓN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3600000" y="4333300"/>
            <a:ext cx="3600000" cy="0"/>
          </a:xfrm>
          <a:prstGeom prst="straightConnector1">
            <a:avLst/>
          </a:prstGeom>
          <a:noFill/>
          <a:ln cap="flat" cmpd="sng" w="9525">
            <a:solidFill>
              <a:srgbClr val="B3D2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p13"/>
          <p:cNvSpPr txBox="1"/>
          <p:nvPr/>
        </p:nvSpPr>
        <p:spPr>
          <a:xfrm>
            <a:off x="450000" y="9139574"/>
            <a:ext cx="1851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IDIOMAS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0098" y="7735525"/>
            <a:ext cx="2361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Contabilidad financiera y fiscalidad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Análisis de estados financieros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Normativa contable (IFRS, GAAP)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ERP y software contable (SAP, SAGE)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Auditoría y control interno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Gestión de tesorería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Elaboración de presupuestos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1571" y="9540825"/>
            <a:ext cx="2361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Español: Nativo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Inglés: Avanzado (C1)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129150" lvl="0" marL="144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Francés: Intermedio (B2)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450000" y="5362425"/>
            <a:ext cx="2339700" cy="0"/>
          </a:xfrm>
          <a:prstGeom prst="straightConnector1">
            <a:avLst/>
          </a:prstGeom>
          <a:noFill/>
          <a:ln cap="flat" cmpd="sng" w="9525">
            <a:solidFill>
              <a:srgbClr val="B3D2C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688925" y="596604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m.antonio@activacv.com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450006" y="5991143"/>
            <a:ext cx="129844" cy="103699"/>
            <a:chOff x="2156000" y="3003250"/>
            <a:chExt cx="146750" cy="117200"/>
          </a:xfrm>
        </p:grpSpPr>
        <p:sp>
          <p:nvSpPr>
            <p:cNvPr id="70" name="Google Shape;70;p13"/>
            <p:cNvSpPr/>
            <p:nvPr/>
          </p:nvSpPr>
          <p:spPr>
            <a:xfrm>
              <a:off x="2156000" y="3003250"/>
              <a:ext cx="146750" cy="117200"/>
            </a:xfrm>
            <a:custGeom>
              <a:rect b="b" l="l" r="r" t="t"/>
              <a:pathLst>
                <a:path extrusionOk="0" fill="none" h="4688" w="5870">
                  <a:moveTo>
                    <a:pt x="572" y="0"/>
                  </a:moveTo>
                  <a:lnTo>
                    <a:pt x="5298" y="0"/>
                  </a:lnTo>
                  <a:lnTo>
                    <a:pt x="5298" y="0"/>
                  </a:lnTo>
                  <a:lnTo>
                    <a:pt x="5412" y="0"/>
                  </a:lnTo>
                  <a:lnTo>
                    <a:pt x="5527" y="38"/>
                  </a:lnTo>
                  <a:lnTo>
                    <a:pt x="5717" y="153"/>
                  </a:lnTo>
                  <a:lnTo>
                    <a:pt x="5832" y="343"/>
                  </a:lnTo>
                  <a:lnTo>
                    <a:pt x="5870" y="458"/>
                  </a:lnTo>
                  <a:lnTo>
                    <a:pt x="5870" y="572"/>
                  </a:lnTo>
                  <a:lnTo>
                    <a:pt x="5870" y="4116"/>
                  </a:lnTo>
                  <a:lnTo>
                    <a:pt x="5870" y="4116"/>
                  </a:lnTo>
                  <a:lnTo>
                    <a:pt x="5870" y="4231"/>
                  </a:lnTo>
                  <a:lnTo>
                    <a:pt x="5832" y="4345"/>
                  </a:lnTo>
                  <a:lnTo>
                    <a:pt x="5717" y="4535"/>
                  </a:lnTo>
                  <a:lnTo>
                    <a:pt x="5527" y="4650"/>
                  </a:lnTo>
                  <a:lnTo>
                    <a:pt x="5412" y="4688"/>
                  </a:lnTo>
                  <a:lnTo>
                    <a:pt x="5298" y="4688"/>
                  </a:lnTo>
                  <a:lnTo>
                    <a:pt x="572" y="4688"/>
                  </a:lnTo>
                  <a:lnTo>
                    <a:pt x="572" y="4688"/>
                  </a:lnTo>
                  <a:lnTo>
                    <a:pt x="458" y="4688"/>
                  </a:lnTo>
                  <a:lnTo>
                    <a:pt x="344" y="4650"/>
                  </a:lnTo>
                  <a:lnTo>
                    <a:pt x="153" y="4535"/>
                  </a:lnTo>
                  <a:lnTo>
                    <a:pt x="39" y="4345"/>
                  </a:lnTo>
                  <a:lnTo>
                    <a:pt x="1" y="4231"/>
                  </a:lnTo>
                  <a:lnTo>
                    <a:pt x="1" y="4116"/>
                  </a:lnTo>
                  <a:lnTo>
                    <a:pt x="1" y="572"/>
                  </a:lnTo>
                  <a:lnTo>
                    <a:pt x="1" y="572"/>
                  </a:lnTo>
                  <a:lnTo>
                    <a:pt x="1" y="458"/>
                  </a:lnTo>
                  <a:lnTo>
                    <a:pt x="39" y="343"/>
                  </a:lnTo>
                  <a:lnTo>
                    <a:pt x="153" y="153"/>
                  </a:lnTo>
                  <a:lnTo>
                    <a:pt x="344" y="38"/>
                  </a:lnTo>
                  <a:lnTo>
                    <a:pt x="458" y="0"/>
                  </a:lnTo>
                  <a:lnTo>
                    <a:pt x="572" y="0"/>
                  </a:lnTo>
                  <a:lnTo>
                    <a:pt x="572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156000" y="3014675"/>
              <a:ext cx="146750" cy="51475"/>
            </a:xfrm>
            <a:custGeom>
              <a:rect b="b" l="l" r="r" t="t"/>
              <a:pathLst>
                <a:path extrusionOk="0" fill="none" h="2059" w="5870">
                  <a:moveTo>
                    <a:pt x="5870" y="1"/>
                  </a:moveTo>
                  <a:lnTo>
                    <a:pt x="2935" y="2059"/>
                  </a:lnTo>
                  <a:lnTo>
                    <a:pt x="1" y="1"/>
                  </a:lnTo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688927" y="6276383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Ciudad Real, España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456330" y="6281664"/>
            <a:ext cx="117192" cy="143338"/>
            <a:chOff x="2792450" y="2981325"/>
            <a:chExt cx="132450" cy="162000"/>
          </a:xfrm>
        </p:grpSpPr>
        <p:sp>
          <p:nvSpPr>
            <p:cNvPr id="74" name="Google Shape;74;p13"/>
            <p:cNvSpPr/>
            <p:nvPr/>
          </p:nvSpPr>
          <p:spPr>
            <a:xfrm>
              <a:off x="2792450" y="2981325"/>
              <a:ext cx="132450" cy="162000"/>
            </a:xfrm>
            <a:custGeom>
              <a:rect b="b" l="l" r="r" t="t"/>
              <a:pathLst>
                <a:path extrusionOk="0" fill="none" h="6480" w="5298">
                  <a:moveTo>
                    <a:pt x="5298" y="2630"/>
                  </a:moveTo>
                  <a:lnTo>
                    <a:pt x="5298" y="2630"/>
                  </a:lnTo>
                  <a:lnTo>
                    <a:pt x="5298" y="3011"/>
                  </a:lnTo>
                  <a:lnTo>
                    <a:pt x="5183" y="3393"/>
                  </a:lnTo>
                  <a:lnTo>
                    <a:pt x="5069" y="3774"/>
                  </a:lnTo>
                  <a:lnTo>
                    <a:pt x="4917" y="4117"/>
                  </a:lnTo>
                  <a:lnTo>
                    <a:pt x="4688" y="4422"/>
                  </a:lnTo>
                  <a:lnTo>
                    <a:pt x="4459" y="4765"/>
                  </a:lnTo>
                  <a:lnTo>
                    <a:pt x="4002" y="5336"/>
                  </a:lnTo>
                  <a:lnTo>
                    <a:pt x="3506" y="5794"/>
                  </a:lnTo>
                  <a:lnTo>
                    <a:pt x="3087" y="6175"/>
                  </a:lnTo>
                  <a:lnTo>
                    <a:pt x="2668" y="6479"/>
                  </a:lnTo>
                  <a:lnTo>
                    <a:pt x="2668" y="6479"/>
                  </a:lnTo>
                  <a:lnTo>
                    <a:pt x="2249" y="6175"/>
                  </a:lnTo>
                  <a:lnTo>
                    <a:pt x="1830" y="5794"/>
                  </a:lnTo>
                  <a:lnTo>
                    <a:pt x="1334" y="5336"/>
                  </a:lnTo>
                  <a:lnTo>
                    <a:pt x="839" y="4765"/>
                  </a:lnTo>
                  <a:lnTo>
                    <a:pt x="648" y="4422"/>
                  </a:lnTo>
                  <a:lnTo>
                    <a:pt x="420" y="4117"/>
                  </a:lnTo>
                  <a:lnTo>
                    <a:pt x="267" y="3774"/>
                  </a:lnTo>
                  <a:lnTo>
                    <a:pt x="115" y="3393"/>
                  </a:lnTo>
                  <a:lnTo>
                    <a:pt x="38" y="3011"/>
                  </a:lnTo>
                  <a:lnTo>
                    <a:pt x="0" y="2630"/>
                  </a:lnTo>
                  <a:lnTo>
                    <a:pt x="0" y="2630"/>
                  </a:lnTo>
                  <a:lnTo>
                    <a:pt x="38" y="2364"/>
                  </a:lnTo>
                  <a:lnTo>
                    <a:pt x="77" y="2097"/>
                  </a:lnTo>
                  <a:lnTo>
                    <a:pt x="153" y="1830"/>
                  </a:lnTo>
                  <a:lnTo>
                    <a:pt x="229" y="1601"/>
                  </a:lnTo>
                  <a:lnTo>
                    <a:pt x="343" y="1373"/>
                  </a:lnTo>
                  <a:lnTo>
                    <a:pt x="458" y="1144"/>
                  </a:lnTo>
                  <a:lnTo>
                    <a:pt x="610" y="954"/>
                  </a:lnTo>
                  <a:lnTo>
                    <a:pt x="801" y="763"/>
                  </a:lnTo>
                  <a:lnTo>
                    <a:pt x="991" y="572"/>
                  </a:lnTo>
                  <a:lnTo>
                    <a:pt x="1182" y="420"/>
                  </a:lnTo>
                  <a:lnTo>
                    <a:pt x="1410" y="306"/>
                  </a:lnTo>
                  <a:lnTo>
                    <a:pt x="1639" y="191"/>
                  </a:lnTo>
                  <a:lnTo>
                    <a:pt x="1868" y="115"/>
                  </a:lnTo>
                  <a:lnTo>
                    <a:pt x="2135" y="39"/>
                  </a:lnTo>
                  <a:lnTo>
                    <a:pt x="2401" y="1"/>
                  </a:lnTo>
                  <a:lnTo>
                    <a:pt x="2668" y="1"/>
                  </a:lnTo>
                  <a:lnTo>
                    <a:pt x="2668" y="1"/>
                  </a:lnTo>
                  <a:lnTo>
                    <a:pt x="2935" y="1"/>
                  </a:lnTo>
                  <a:lnTo>
                    <a:pt x="3202" y="39"/>
                  </a:lnTo>
                  <a:lnTo>
                    <a:pt x="3468" y="115"/>
                  </a:lnTo>
                  <a:lnTo>
                    <a:pt x="3697" y="191"/>
                  </a:lnTo>
                  <a:lnTo>
                    <a:pt x="3926" y="306"/>
                  </a:lnTo>
                  <a:lnTo>
                    <a:pt x="4154" y="420"/>
                  </a:lnTo>
                  <a:lnTo>
                    <a:pt x="4345" y="572"/>
                  </a:lnTo>
                  <a:lnTo>
                    <a:pt x="4535" y="763"/>
                  </a:lnTo>
                  <a:lnTo>
                    <a:pt x="4726" y="954"/>
                  </a:lnTo>
                  <a:lnTo>
                    <a:pt x="4878" y="1144"/>
                  </a:lnTo>
                  <a:lnTo>
                    <a:pt x="4993" y="1373"/>
                  </a:lnTo>
                  <a:lnTo>
                    <a:pt x="5107" y="1601"/>
                  </a:lnTo>
                  <a:lnTo>
                    <a:pt x="5183" y="1830"/>
                  </a:lnTo>
                  <a:lnTo>
                    <a:pt x="5260" y="2097"/>
                  </a:lnTo>
                  <a:lnTo>
                    <a:pt x="5298" y="2364"/>
                  </a:lnTo>
                  <a:lnTo>
                    <a:pt x="5298" y="2630"/>
                  </a:lnTo>
                  <a:lnTo>
                    <a:pt x="5298" y="263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837225" y="3025150"/>
              <a:ext cx="43850" cy="43850"/>
            </a:xfrm>
            <a:custGeom>
              <a:rect b="b" l="l" r="r" t="t"/>
              <a:pathLst>
                <a:path extrusionOk="0" fill="none" h="1754" w="1754">
                  <a:moveTo>
                    <a:pt x="877" y="1"/>
                  </a:moveTo>
                  <a:lnTo>
                    <a:pt x="877" y="1"/>
                  </a:lnTo>
                  <a:lnTo>
                    <a:pt x="1068" y="1"/>
                  </a:lnTo>
                  <a:lnTo>
                    <a:pt x="1220" y="77"/>
                  </a:lnTo>
                  <a:lnTo>
                    <a:pt x="1372" y="153"/>
                  </a:lnTo>
                  <a:lnTo>
                    <a:pt x="1487" y="268"/>
                  </a:lnTo>
                  <a:lnTo>
                    <a:pt x="1601" y="382"/>
                  </a:lnTo>
                  <a:lnTo>
                    <a:pt x="1677" y="534"/>
                  </a:lnTo>
                  <a:lnTo>
                    <a:pt x="1754" y="687"/>
                  </a:lnTo>
                  <a:lnTo>
                    <a:pt x="1754" y="877"/>
                  </a:lnTo>
                  <a:lnTo>
                    <a:pt x="1754" y="877"/>
                  </a:lnTo>
                  <a:lnTo>
                    <a:pt x="1754" y="1068"/>
                  </a:lnTo>
                  <a:lnTo>
                    <a:pt x="1677" y="1220"/>
                  </a:lnTo>
                  <a:lnTo>
                    <a:pt x="1601" y="1373"/>
                  </a:lnTo>
                  <a:lnTo>
                    <a:pt x="1487" y="1525"/>
                  </a:lnTo>
                  <a:lnTo>
                    <a:pt x="1372" y="1601"/>
                  </a:lnTo>
                  <a:lnTo>
                    <a:pt x="1220" y="1716"/>
                  </a:lnTo>
                  <a:lnTo>
                    <a:pt x="1068" y="1754"/>
                  </a:lnTo>
                  <a:lnTo>
                    <a:pt x="877" y="1754"/>
                  </a:lnTo>
                  <a:lnTo>
                    <a:pt x="877" y="1754"/>
                  </a:lnTo>
                  <a:lnTo>
                    <a:pt x="687" y="1754"/>
                  </a:lnTo>
                  <a:lnTo>
                    <a:pt x="534" y="1716"/>
                  </a:lnTo>
                  <a:lnTo>
                    <a:pt x="382" y="1601"/>
                  </a:lnTo>
                  <a:lnTo>
                    <a:pt x="267" y="1525"/>
                  </a:lnTo>
                  <a:lnTo>
                    <a:pt x="153" y="1373"/>
                  </a:lnTo>
                  <a:lnTo>
                    <a:pt x="77" y="1220"/>
                  </a:lnTo>
                  <a:lnTo>
                    <a:pt x="1" y="1068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1" y="687"/>
                  </a:lnTo>
                  <a:lnTo>
                    <a:pt x="77" y="534"/>
                  </a:lnTo>
                  <a:lnTo>
                    <a:pt x="153" y="382"/>
                  </a:lnTo>
                  <a:lnTo>
                    <a:pt x="267" y="268"/>
                  </a:lnTo>
                  <a:lnTo>
                    <a:pt x="382" y="153"/>
                  </a:lnTo>
                  <a:lnTo>
                    <a:pt x="534" y="77"/>
                  </a:lnTo>
                  <a:lnTo>
                    <a:pt x="687" y="1"/>
                  </a:lnTo>
                  <a:lnTo>
                    <a:pt x="877" y="1"/>
                  </a:lnTo>
                  <a:lnTo>
                    <a:pt x="877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88925" y="5655702"/>
            <a:ext cx="164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+34 123 456 789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450424" y="5667730"/>
            <a:ext cx="129004" cy="129844"/>
          </a:xfrm>
          <a:custGeom>
            <a:rect b="b" l="l" r="r" t="t"/>
            <a:pathLst>
              <a:path extrusionOk="0" fill="none" h="5870" w="5832">
                <a:moveTo>
                  <a:pt x="5832" y="4383"/>
                </a:moveTo>
                <a:lnTo>
                  <a:pt x="5832" y="5260"/>
                </a:lnTo>
                <a:lnTo>
                  <a:pt x="5832" y="5260"/>
                </a:lnTo>
                <a:lnTo>
                  <a:pt x="5832" y="5374"/>
                </a:lnTo>
                <a:lnTo>
                  <a:pt x="5794" y="5488"/>
                </a:lnTo>
                <a:lnTo>
                  <a:pt x="5679" y="5679"/>
                </a:lnTo>
                <a:lnTo>
                  <a:pt x="5489" y="5793"/>
                </a:lnTo>
                <a:lnTo>
                  <a:pt x="5375" y="5831"/>
                </a:lnTo>
                <a:lnTo>
                  <a:pt x="5260" y="5870"/>
                </a:lnTo>
                <a:lnTo>
                  <a:pt x="5260" y="5870"/>
                </a:lnTo>
                <a:lnTo>
                  <a:pt x="5222" y="5831"/>
                </a:lnTo>
                <a:lnTo>
                  <a:pt x="5222" y="5831"/>
                </a:lnTo>
                <a:lnTo>
                  <a:pt x="4536" y="5717"/>
                </a:lnTo>
                <a:lnTo>
                  <a:pt x="3888" y="5565"/>
                </a:lnTo>
                <a:lnTo>
                  <a:pt x="3240" y="5298"/>
                </a:lnTo>
                <a:lnTo>
                  <a:pt x="2669" y="4955"/>
                </a:lnTo>
                <a:lnTo>
                  <a:pt x="2669" y="4955"/>
                </a:lnTo>
                <a:lnTo>
                  <a:pt x="2135" y="4574"/>
                </a:lnTo>
                <a:lnTo>
                  <a:pt x="1678" y="4155"/>
                </a:lnTo>
                <a:lnTo>
                  <a:pt x="1259" y="3697"/>
                </a:lnTo>
                <a:lnTo>
                  <a:pt x="878" y="3164"/>
                </a:lnTo>
                <a:lnTo>
                  <a:pt x="878" y="3164"/>
                </a:lnTo>
                <a:lnTo>
                  <a:pt x="573" y="2592"/>
                </a:lnTo>
                <a:lnTo>
                  <a:pt x="306" y="1944"/>
                </a:lnTo>
                <a:lnTo>
                  <a:pt x="115" y="1296"/>
                </a:lnTo>
                <a:lnTo>
                  <a:pt x="1" y="610"/>
                </a:lnTo>
                <a:lnTo>
                  <a:pt x="1" y="610"/>
                </a:lnTo>
                <a:lnTo>
                  <a:pt x="1" y="496"/>
                </a:lnTo>
                <a:lnTo>
                  <a:pt x="1" y="382"/>
                </a:lnTo>
                <a:lnTo>
                  <a:pt x="115" y="191"/>
                </a:lnTo>
                <a:lnTo>
                  <a:pt x="306" y="39"/>
                </a:lnTo>
                <a:lnTo>
                  <a:pt x="420" y="1"/>
                </a:lnTo>
                <a:lnTo>
                  <a:pt x="535" y="1"/>
                </a:lnTo>
                <a:lnTo>
                  <a:pt x="535" y="1"/>
                </a:lnTo>
                <a:lnTo>
                  <a:pt x="573" y="1"/>
                </a:lnTo>
                <a:lnTo>
                  <a:pt x="1449" y="1"/>
                </a:lnTo>
                <a:lnTo>
                  <a:pt x="1449" y="1"/>
                </a:lnTo>
                <a:lnTo>
                  <a:pt x="1678" y="39"/>
                </a:lnTo>
                <a:lnTo>
                  <a:pt x="1868" y="115"/>
                </a:lnTo>
                <a:lnTo>
                  <a:pt x="1983" y="305"/>
                </a:lnTo>
                <a:lnTo>
                  <a:pt x="2059" y="496"/>
                </a:lnTo>
                <a:lnTo>
                  <a:pt x="2059" y="496"/>
                </a:lnTo>
                <a:lnTo>
                  <a:pt x="2135" y="915"/>
                </a:lnTo>
                <a:lnTo>
                  <a:pt x="2249" y="1334"/>
                </a:lnTo>
                <a:lnTo>
                  <a:pt x="2249" y="1334"/>
                </a:lnTo>
                <a:lnTo>
                  <a:pt x="2288" y="1487"/>
                </a:lnTo>
                <a:lnTo>
                  <a:pt x="2288" y="1677"/>
                </a:lnTo>
                <a:lnTo>
                  <a:pt x="2211" y="1792"/>
                </a:lnTo>
                <a:lnTo>
                  <a:pt x="2135" y="1944"/>
                </a:lnTo>
                <a:lnTo>
                  <a:pt x="1754" y="2325"/>
                </a:lnTo>
                <a:lnTo>
                  <a:pt x="1754" y="2325"/>
                </a:lnTo>
                <a:lnTo>
                  <a:pt x="2097" y="2859"/>
                </a:lnTo>
                <a:lnTo>
                  <a:pt x="2516" y="3316"/>
                </a:lnTo>
                <a:lnTo>
                  <a:pt x="2974" y="3735"/>
                </a:lnTo>
                <a:lnTo>
                  <a:pt x="3507" y="4078"/>
                </a:lnTo>
                <a:lnTo>
                  <a:pt x="3888" y="3697"/>
                </a:lnTo>
                <a:lnTo>
                  <a:pt x="3888" y="3697"/>
                </a:lnTo>
                <a:lnTo>
                  <a:pt x="4041" y="3621"/>
                </a:lnTo>
                <a:lnTo>
                  <a:pt x="4193" y="3545"/>
                </a:lnTo>
                <a:lnTo>
                  <a:pt x="4346" y="3545"/>
                </a:lnTo>
                <a:lnTo>
                  <a:pt x="4498" y="3583"/>
                </a:lnTo>
                <a:lnTo>
                  <a:pt x="4498" y="3583"/>
                </a:lnTo>
                <a:lnTo>
                  <a:pt x="4917" y="3697"/>
                </a:lnTo>
                <a:lnTo>
                  <a:pt x="5336" y="3774"/>
                </a:lnTo>
                <a:lnTo>
                  <a:pt x="5336" y="3774"/>
                </a:lnTo>
                <a:lnTo>
                  <a:pt x="5527" y="3850"/>
                </a:lnTo>
                <a:lnTo>
                  <a:pt x="5718" y="3964"/>
                </a:lnTo>
                <a:lnTo>
                  <a:pt x="5794" y="4155"/>
                </a:lnTo>
                <a:lnTo>
                  <a:pt x="5832" y="4383"/>
                </a:lnTo>
                <a:lnTo>
                  <a:pt x="5832" y="4383"/>
                </a:lnTo>
                <a:close/>
              </a:path>
            </a:pathLst>
          </a:custGeom>
          <a:noFill/>
          <a:ln cap="rnd" cmpd="sng" w="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8" name="Google Shape;78;p13"/>
          <p:cNvGrpSpPr/>
          <p:nvPr/>
        </p:nvGrpSpPr>
        <p:grpSpPr>
          <a:xfrm>
            <a:off x="452491" y="6586723"/>
            <a:ext cx="129844" cy="127351"/>
            <a:chOff x="887900" y="2989900"/>
            <a:chExt cx="146750" cy="143900"/>
          </a:xfrm>
        </p:grpSpPr>
        <p:sp>
          <p:nvSpPr>
            <p:cNvPr id="79" name="Google Shape;79;p13"/>
            <p:cNvSpPr/>
            <p:nvPr/>
          </p:nvSpPr>
          <p:spPr>
            <a:xfrm>
              <a:off x="946000" y="3038500"/>
              <a:ext cx="88650" cy="95300"/>
            </a:xfrm>
            <a:custGeom>
              <a:rect b="b" l="l" r="r" t="t"/>
              <a:pathLst>
                <a:path extrusionOk="0" fill="none" h="3812" w="3546">
                  <a:moveTo>
                    <a:pt x="1563" y="0"/>
                  </a:moveTo>
                  <a:lnTo>
                    <a:pt x="1563" y="0"/>
                  </a:lnTo>
                  <a:lnTo>
                    <a:pt x="1944" y="0"/>
                  </a:lnTo>
                  <a:lnTo>
                    <a:pt x="2326" y="77"/>
                  </a:lnTo>
                  <a:lnTo>
                    <a:pt x="2669" y="191"/>
                  </a:lnTo>
                  <a:lnTo>
                    <a:pt x="2973" y="420"/>
                  </a:lnTo>
                  <a:lnTo>
                    <a:pt x="3202" y="686"/>
                  </a:lnTo>
                  <a:lnTo>
                    <a:pt x="3393" y="991"/>
                  </a:lnTo>
                  <a:lnTo>
                    <a:pt x="3507" y="1372"/>
                  </a:lnTo>
                  <a:lnTo>
                    <a:pt x="3545" y="1753"/>
                  </a:lnTo>
                  <a:lnTo>
                    <a:pt x="3545" y="3811"/>
                  </a:lnTo>
                  <a:lnTo>
                    <a:pt x="2364" y="3811"/>
                  </a:lnTo>
                  <a:lnTo>
                    <a:pt x="2364" y="1753"/>
                  </a:lnTo>
                  <a:lnTo>
                    <a:pt x="2364" y="1753"/>
                  </a:lnTo>
                  <a:lnTo>
                    <a:pt x="2326" y="1563"/>
                  </a:lnTo>
                  <a:lnTo>
                    <a:pt x="2249" y="1410"/>
                  </a:lnTo>
                  <a:lnTo>
                    <a:pt x="2135" y="1258"/>
                  </a:lnTo>
                  <a:lnTo>
                    <a:pt x="1983" y="1182"/>
                  </a:lnTo>
                  <a:lnTo>
                    <a:pt x="1983" y="1182"/>
                  </a:lnTo>
                  <a:lnTo>
                    <a:pt x="1830" y="1144"/>
                  </a:lnTo>
                  <a:lnTo>
                    <a:pt x="1678" y="1144"/>
                  </a:lnTo>
                  <a:lnTo>
                    <a:pt x="1563" y="1220"/>
                  </a:lnTo>
                  <a:lnTo>
                    <a:pt x="1411" y="1258"/>
                  </a:lnTo>
                  <a:lnTo>
                    <a:pt x="1335" y="1372"/>
                  </a:lnTo>
                  <a:lnTo>
                    <a:pt x="1258" y="1487"/>
                  </a:lnTo>
                  <a:lnTo>
                    <a:pt x="1220" y="1601"/>
                  </a:lnTo>
                  <a:lnTo>
                    <a:pt x="1182" y="1753"/>
                  </a:lnTo>
                  <a:lnTo>
                    <a:pt x="1182" y="3811"/>
                  </a:lnTo>
                  <a:lnTo>
                    <a:pt x="1" y="3811"/>
                  </a:lnTo>
                  <a:lnTo>
                    <a:pt x="1" y="1792"/>
                  </a:lnTo>
                  <a:lnTo>
                    <a:pt x="1" y="1792"/>
                  </a:lnTo>
                  <a:lnTo>
                    <a:pt x="39" y="1487"/>
                  </a:lnTo>
                  <a:lnTo>
                    <a:pt x="115" y="1144"/>
                  </a:lnTo>
                  <a:lnTo>
                    <a:pt x="268" y="877"/>
                  </a:lnTo>
                  <a:lnTo>
                    <a:pt x="458" y="610"/>
                  </a:lnTo>
                  <a:lnTo>
                    <a:pt x="687" y="381"/>
                  </a:lnTo>
                  <a:lnTo>
                    <a:pt x="954" y="191"/>
                  </a:lnTo>
                  <a:lnTo>
                    <a:pt x="1220" y="77"/>
                  </a:lnTo>
                  <a:lnTo>
                    <a:pt x="1563" y="0"/>
                  </a:lnTo>
                  <a:lnTo>
                    <a:pt x="1563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887900" y="3045175"/>
              <a:ext cx="28600" cy="88625"/>
            </a:xfrm>
            <a:custGeom>
              <a:rect b="b" l="l" r="r" t="t"/>
              <a:pathLst>
                <a:path extrusionOk="0" fill="none" h="3545" w="1144">
                  <a:moveTo>
                    <a:pt x="0" y="0"/>
                  </a:moveTo>
                  <a:lnTo>
                    <a:pt x="1143" y="0"/>
                  </a:lnTo>
                  <a:lnTo>
                    <a:pt x="1143" y="3544"/>
                  </a:lnTo>
                  <a:lnTo>
                    <a:pt x="0" y="354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887900" y="2989900"/>
              <a:ext cx="29550" cy="29575"/>
            </a:xfrm>
            <a:custGeom>
              <a:rect b="b" l="l" r="r" t="t"/>
              <a:pathLst>
                <a:path extrusionOk="0" fill="none" h="1183" w="1182">
                  <a:moveTo>
                    <a:pt x="572" y="1"/>
                  </a:moveTo>
                  <a:lnTo>
                    <a:pt x="572" y="1"/>
                  </a:lnTo>
                  <a:lnTo>
                    <a:pt x="686" y="39"/>
                  </a:lnTo>
                  <a:lnTo>
                    <a:pt x="800" y="77"/>
                  </a:lnTo>
                  <a:lnTo>
                    <a:pt x="991" y="191"/>
                  </a:lnTo>
                  <a:lnTo>
                    <a:pt x="1105" y="382"/>
                  </a:lnTo>
                  <a:lnTo>
                    <a:pt x="1143" y="496"/>
                  </a:lnTo>
                  <a:lnTo>
                    <a:pt x="1182" y="611"/>
                  </a:lnTo>
                  <a:lnTo>
                    <a:pt x="1182" y="611"/>
                  </a:lnTo>
                  <a:lnTo>
                    <a:pt x="1143" y="725"/>
                  </a:lnTo>
                  <a:lnTo>
                    <a:pt x="1105" y="839"/>
                  </a:lnTo>
                  <a:lnTo>
                    <a:pt x="991" y="1030"/>
                  </a:lnTo>
                  <a:lnTo>
                    <a:pt x="800" y="1144"/>
                  </a:lnTo>
                  <a:lnTo>
                    <a:pt x="686" y="1182"/>
                  </a:lnTo>
                  <a:lnTo>
                    <a:pt x="572" y="1182"/>
                  </a:lnTo>
                  <a:lnTo>
                    <a:pt x="572" y="1182"/>
                  </a:lnTo>
                  <a:lnTo>
                    <a:pt x="457" y="1182"/>
                  </a:lnTo>
                  <a:lnTo>
                    <a:pt x="343" y="1144"/>
                  </a:lnTo>
                  <a:lnTo>
                    <a:pt x="153" y="1030"/>
                  </a:lnTo>
                  <a:lnTo>
                    <a:pt x="38" y="839"/>
                  </a:lnTo>
                  <a:lnTo>
                    <a:pt x="0" y="725"/>
                  </a:lnTo>
                  <a:lnTo>
                    <a:pt x="0" y="611"/>
                  </a:lnTo>
                  <a:lnTo>
                    <a:pt x="0" y="611"/>
                  </a:lnTo>
                  <a:lnTo>
                    <a:pt x="0" y="496"/>
                  </a:lnTo>
                  <a:lnTo>
                    <a:pt x="38" y="382"/>
                  </a:lnTo>
                  <a:lnTo>
                    <a:pt x="153" y="191"/>
                  </a:lnTo>
                  <a:lnTo>
                    <a:pt x="343" y="77"/>
                  </a:lnTo>
                  <a:lnTo>
                    <a:pt x="457" y="39"/>
                  </a:lnTo>
                  <a:lnTo>
                    <a:pt x="572" y="1"/>
                  </a:lnTo>
                  <a:lnTo>
                    <a:pt x="572" y="1"/>
                  </a:lnTo>
                  <a:close/>
                </a:path>
              </a:pathLst>
            </a:custGeom>
            <a:noFill/>
            <a:ln cap="rnd" cmpd="sng" w="143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</p:txBody>
        </p:sp>
      </p:grpSp>
      <p:sp>
        <p:nvSpPr>
          <p:cNvPr id="82" name="Google Shape;82;p13"/>
          <p:cNvSpPr txBox="1"/>
          <p:nvPr/>
        </p:nvSpPr>
        <p:spPr>
          <a:xfrm>
            <a:off x="688924" y="6588000"/>
            <a:ext cx="2165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linkedin.com/in/marcoantonio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00000" y="517032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Senior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00000" y="535016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Delux España |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600000" y="500845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2021 - Actualidad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12668" y="564360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Gestiono la contabilidad general y elaboro estados financieros conforme a las normativas IFRS y GAAP.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Me encargo del cumplimiento fiscal y la presentación de impuestos.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Coordino auditorías internas y externas, asegurando la transparencia financiera.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Implemento mejoras en los procesos contables para optimizar tiempos y reducir errores.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0000" y="3124975"/>
            <a:ext cx="233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PERFIL PROFESIONAL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00000" y="2988000"/>
            <a:ext cx="3600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Máster en Contabilidad y Finanzas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00000" y="3168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ESADE Business School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600000" y="2826000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2017 - 2018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00000" y="3715500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Grado en Administración y Dirección de Empresas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600000" y="3895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Universidad Autónoma de Madrid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00000" y="3553494"/>
            <a:ext cx="3414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2013 - 2017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000" y="7473075"/>
            <a:ext cx="3599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Montserrat SemiBold"/>
                <a:ea typeface="Montserrat SemiBold"/>
                <a:cs typeface="Montserrat SemiBold"/>
                <a:sym typeface="Montserrat SemiBold"/>
              </a:rPr>
              <a:t>Contable </a:t>
            </a:r>
            <a:endParaRPr sz="1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00000" y="7652917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BBVA | Barcelona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3600000" y="7311200"/>
            <a:ext cx="359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2018 - 2021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3612668" y="7946350"/>
            <a:ext cx="3548400" cy="13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Registré y concilié cuentas contables, garantizando la precisión de los balances.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Elaboré reportes financieros mensuales y anuales para la toma de decisiones estratégicas.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Controlé presupuestos y realicé análisis de desviaciones para optimizar recursos.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-201150" lvl="0" marL="198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00"/>
              <a:buFont typeface="Montserrat"/>
              <a:buChar char="●"/>
            </a:pPr>
            <a:r>
              <a:rPr lang="es" sz="900">
                <a:latin typeface="Montserrat"/>
                <a:ea typeface="Montserrat"/>
                <a:cs typeface="Montserrat"/>
                <a:sym typeface="Montserrat"/>
              </a:rPr>
              <a:t>Colaboré en la preparación de documentación para auditorías externas.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50" y="356825"/>
            <a:ext cx="2339700" cy="23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