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Montserrat"/>
      <p:regular r:id="rId11"/>
      <p:bold r:id="rId12"/>
      <p:italic r:id="rId13"/>
      <p:boldItalic r:id="rId14"/>
    </p:embeddedFont>
    <p:embeddedFont>
      <p:font typeface="Inter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15" Type="http://schemas.openxmlformats.org/officeDocument/2006/relationships/font" Target="fonts/Inter-regular.fntdata"/><Relationship Id="rId14" Type="http://schemas.openxmlformats.org/officeDocument/2006/relationships/font" Target="fonts/Montserrat-boldItalic.fntdata"/><Relationship Id="rId17" Type="http://schemas.openxmlformats.org/officeDocument/2006/relationships/font" Target="fonts/Inter-italic.fntdata"/><Relationship Id="rId16" Type="http://schemas.openxmlformats.org/officeDocument/2006/relationships/font" Target="fonts/Inte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Inter-bold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8" y="10467850"/>
            <a:ext cx="7560000" cy="224100"/>
          </a:xfrm>
          <a:prstGeom prst="rect">
            <a:avLst/>
          </a:prstGeom>
          <a:solidFill>
            <a:srgbClr val="2742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-37" y="50"/>
            <a:ext cx="7560000" cy="1935900"/>
          </a:xfrm>
          <a:prstGeom prst="rect">
            <a:avLst/>
          </a:prstGeom>
          <a:solidFill>
            <a:srgbClr val="2742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179888" y="180050"/>
            <a:ext cx="2880000" cy="6840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3600038" y="450050"/>
            <a:ext cx="3599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MARCO</a:t>
            </a:r>
            <a:endParaRPr sz="3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ANTONIO GARCÍA</a:t>
            </a:r>
            <a:endParaRPr sz="3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600038" y="4601325"/>
            <a:ext cx="2361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EXPERIENCIA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50038" y="3562600"/>
            <a:ext cx="2339700" cy="15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Contable con seis años de experiencia en gestión financiera, control de cuentas y elaboración de informes contables. Especializado en optimización de procesos administrativos y cumplimiento normativo. Capacidad analítica, atención al detalle y habilidades de comunicación para trabajar en entornos dinámicos.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51741" y="7310425"/>
            <a:ext cx="2098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HABILIDADES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600038" y="1382875"/>
            <a:ext cx="2221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CONTABLE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600038" y="2363025"/>
            <a:ext cx="230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FORMACIÓN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3" name="Google Shape;63;p13"/>
          <p:cNvCxnSpPr/>
          <p:nvPr/>
        </p:nvCxnSpPr>
        <p:spPr>
          <a:xfrm>
            <a:off x="3600038" y="4333350"/>
            <a:ext cx="3600000" cy="0"/>
          </a:xfrm>
          <a:prstGeom prst="straightConnector1">
            <a:avLst/>
          </a:prstGeom>
          <a:noFill/>
          <a:ln cap="flat" cmpd="sng" w="9525">
            <a:solidFill>
              <a:srgbClr val="27426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" name="Google Shape;64;p13"/>
          <p:cNvSpPr txBox="1"/>
          <p:nvPr/>
        </p:nvSpPr>
        <p:spPr>
          <a:xfrm>
            <a:off x="450038" y="9139624"/>
            <a:ext cx="1851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IDIOMAS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50135" y="7735575"/>
            <a:ext cx="23616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Contabilidad financiera y fiscalidad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Análisis de estados financieros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Normativa contable (IFRS, GAAP)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ERP y software contable (SAP, SAGE)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Auditoría y control interno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Gestión de tesorería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Elaboración de presupuestos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51608" y="9540875"/>
            <a:ext cx="23616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Español: Nativo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Inglés: Avanzado (C1)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Francés: Intermedio (B2)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7" name="Google Shape;67;p13"/>
          <p:cNvCxnSpPr/>
          <p:nvPr/>
        </p:nvCxnSpPr>
        <p:spPr>
          <a:xfrm>
            <a:off x="450038" y="5362475"/>
            <a:ext cx="2339700" cy="0"/>
          </a:xfrm>
          <a:prstGeom prst="straightConnector1">
            <a:avLst/>
          </a:prstGeom>
          <a:noFill/>
          <a:ln cap="flat" cmpd="sng" w="9525">
            <a:solidFill>
              <a:srgbClr val="27426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8" name="Google Shape;6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888" y="356875"/>
            <a:ext cx="2339700" cy="2339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688963" y="5966092"/>
            <a:ext cx="1641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m.antonio</a:t>
            </a: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@activacv.com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70" name="Google Shape;70;p13"/>
          <p:cNvGrpSpPr/>
          <p:nvPr/>
        </p:nvGrpSpPr>
        <p:grpSpPr>
          <a:xfrm>
            <a:off x="450043" y="5991193"/>
            <a:ext cx="129844" cy="103699"/>
            <a:chOff x="2156000" y="3003250"/>
            <a:chExt cx="146750" cy="117200"/>
          </a:xfrm>
        </p:grpSpPr>
        <p:sp>
          <p:nvSpPr>
            <p:cNvPr id="71" name="Google Shape;71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3" name="Google Shape;73;p13"/>
          <p:cNvSpPr txBox="1"/>
          <p:nvPr/>
        </p:nvSpPr>
        <p:spPr>
          <a:xfrm>
            <a:off x="688965" y="6276433"/>
            <a:ext cx="1641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Ciudad Real, España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74" name="Google Shape;74;p13"/>
          <p:cNvGrpSpPr/>
          <p:nvPr/>
        </p:nvGrpSpPr>
        <p:grpSpPr>
          <a:xfrm>
            <a:off x="456367" y="6281714"/>
            <a:ext cx="117192" cy="143338"/>
            <a:chOff x="2792450" y="2981325"/>
            <a:chExt cx="132450" cy="162000"/>
          </a:xfrm>
        </p:grpSpPr>
        <p:sp>
          <p:nvSpPr>
            <p:cNvPr id="75" name="Google Shape;75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7" name="Google Shape;77;p13"/>
          <p:cNvSpPr txBox="1"/>
          <p:nvPr/>
        </p:nvSpPr>
        <p:spPr>
          <a:xfrm>
            <a:off x="688962" y="5655752"/>
            <a:ext cx="1641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+34 123 456 789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450461" y="5667780"/>
            <a:ext cx="129004" cy="1298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79" name="Google Shape;79;p13"/>
          <p:cNvGrpSpPr/>
          <p:nvPr/>
        </p:nvGrpSpPr>
        <p:grpSpPr>
          <a:xfrm>
            <a:off x="452529" y="6586773"/>
            <a:ext cx="129844" cy="127351"/>
            <a:chOff x="887900" y="2989900"/>
            <a:chExt cx="146750" cy="143900"/>
          </a:xfrm>
        </p:grpSpPr>
        <p:sp>
          <p:nvSpPr>
            <p:cNvPr id="80" name="Google Shape;80;p13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</p:txBody>
        </p:sp>
      </p:grpSp>
      <p:sp>
        <p:nvSpPr>
          <p:cNvPr id="83" name="Google Shape;83;p13"/>
          <p:cNvSpPr txBox="1"/>
          <p:nvPr/>
        </p:nvSpPr>
        <p:spPr>
          <a:xfrm>
            <a:off x="688962" y="6588050"/>
            <a:ext cx="2165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linkedin.com/in/marcoantonio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600038" y="5170375"/>
            <a:ext cx="3599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Contable Senior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600038" y="5350217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Delux España | Madrid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600038" y="5008500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2021 - Actualidad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612705" y="5643650"/>
            <a:ext cx="35484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Gestiono la contabilidad general y elaboro estados financieros conforme a las normativas IFRS y GAAP.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Me encargo del cumplimiento fiscal y la presentación de impuestos.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Coordino auditorías internas y externas, asegurando la transparencia financiera.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Implemento mejoras en los procesos contables para optimizar tiempos y reducir errores.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50038" y="3125025"/>
            <a:ext cx="2339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PERFIL PROFESIONAL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600038" y="2988050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Máster en Contabilidad y Finanzas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600038" y="3168050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ESADE Business School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3600038" y="2826050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2017 - 2018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3600038" y="3715550"/>
            <a:ext cx="3599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Grado en Administración y Dirección de Empresas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3600038" y="3895544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Universidad Autónoma de Madrid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3600038" y="3553544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2013 - 2017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3600038" y="7473125"/>
            <a:ext cx="3599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Contable 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3600038" y="7652967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BBVA | Barcelona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3600038" y="7311250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2018 - 2021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3612705" y="7946400"/>
            <a:ext cx="35484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Registré y concilié cuentas contables, garantizando la precisión de los balances.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Elaboré reportes financieros mensuales y anuales para la toma de decisiones estratégicas.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Controlé presupuestos y realicé análisis de desviaciones para optimizar recursos.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Colaboré en la preparación de documentación para auditorías externas.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